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308" r:id="rId4"/>
    <p:sldId id="279" r:id="rId5"/>
    <p:sldId id="281" r:id="rId6"/>
    <p:sldId id="282" r:id="rId7"/>
    <p:sldId id="270" r:id="rId8"/>
    <p:sldId id="283" r:id="rId9"/>
    <p:sldId id="284" r:id="rId10"/>
    <p:sldId id="286" r:id="rId11"/>
    <p:sldId id="280" r:id="rId12"/>
    <p:sldId id="278" r:id="rId13"/>
    <p:sldId id="261" r:id="rId14"/>
    <p:sldId id="271" r:id="rId15"/>
    <p:sldId id="287" r:id="rId16"/>
    <p:sldId id="288" r:id="rId17"/>
    <p:sldId id="289" r:id="rId18"/>
    <p:sldId id="290" r:id="rId19"/>
    <p:sldId id="262" r:id="rId20"/>
    <p:sldId id="263" r:id="rId21"/>
    <p:sldId id="269" r:id="rId22"/>
    <p:sldId id="264" r:id="rId23"/>
    <p:sldId id="273" r:id="rId24"/>
    <p:sldId id="294" r:id="rId25"/>
    <p:sldId id="295" r:id="rId26"/>
    <p:sldId id="300" r:id="rId27"/>
    <p:sldId id="301" r:id="rId28"/>
    <p:sldId id="297" r:id="rId29"/>
    <p:sldId id="302" r:id="rId30"/>
    <p:sldId id="298" r:id="rId31"/>
    <p:sldId id="303" r:id="rId32"/>
    <p:sldId id="265" r:id="rId33"/>
    <p:sldId id="304" r:id="rId34"/>
    <p:sldId id="307" r:id="rId35"/>
    <p:sldId id="266" r:id="rId36"/>
    <p:sldId id="305" r:id="rId37"/>
    <p:sldId id="306" r:id="rId38"/>
    <p:sldId id="267" r:id="rId39"/>
    <p:sldId id="291" r:id="rId40"/>
    <p:sldId id="292" r:id="rId4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87" d="100"/>
          <a:sy n="87" d="100"/>
        </p:scale>
        <p:origin x="528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E6183-8C71-4F75-B874-74E192204623}" type="datetimeFigureOut">
              <a:rPr lang="ko-KR" altLang="en-US" smtClean="0"/>
              <a:t>2021-03-16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A7844-009E-4DB6-979A-430BD2624A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91399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E6183-8C71-4F75-B874-74E192204623}" type="datetimeFigureOut">
              <a:rPr lang="ko-KR" altLang="en-US" smtClean="0"/>
              <a:t>2021-03-16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A7844-009E-4DB6-979A-430BD2624A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9517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E6183-8C71-4F75-B874-74E192204623}" type="datetimeFigureOut">
              <a:rPr lang="ko-KR" altLang="en-US" smtClean="0"/>
              <a:t>2021-03-16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A7844-009E-4DB6-979A-430BD2624A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18877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E6183-8C71-4F75-B874-74E192204623}" type="datetimeFigureOut">
              <a:rPr lang="ko-KR" altLang="en-US" smtClean="0"/>
              <a:t>2021-03-16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A7844-009E-4DB6-979A-430BD2624A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33418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E6183-8C71-4F75-B874-74E192204623}" type="datetimeFigureOut">
              <a:rPr lang="ko-KR" altLang="en-US" smtClean="0"/>
              <a:t>2021-03-16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A7844-009E-4DB6-979A-430BD2624A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660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E6183-8C71-4F75-B874-74E192204623}" type="datetimeFigureOut">
              <a:rPr lang="ko-KR" altLang="en-US" smtClean="0"/>
              <a:t>2021-03-16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A7844-009E-4DB6-979A-430BD2624A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93479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E6183-8C71-4F75-B874-74E192204623}" type="datetimeFigureOut">
              <a:rPr lang="ko-KR" altLang="en-US" smtClean="0"/>
              <a:t>2021-03-16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A7844-009E-4DB6-979A-430BD2624A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97198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E6183-8C71-4F75-B874-74E192204623}" type="datetimeFigureOut">
              <a:rPr lang="ko-KR" altLang="en-US" smtClean="0"/>
              <a:t>2021-03-16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A7844-009E-4DB6-979A-430BD2624A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91614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E6183-8C71-4F75-B874-74E192204623}" type="datetimeFigureOut">
              <a:rPr lang="ko-KR" altLang="en-US" smtClean="0"/>
              <a:t>2021-03-16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A7844-009E-4DB6-979A-430BD2624A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56122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E6183-8C71-4F75-B874-74E192204623}" type="datetimeFigureOut">
              <a:rPr lang="ko-KR" altLang="en-US" smtClean="0"/>
              <a:t>2021-03-16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A7844-009E-4DB6-979A-430BD2624A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32511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E6183-8C71-4F75-B874-74E192204623}" type="datetimeFigureOut">
              <a:rPr lang="ko-KR" altLang="en-US" smtClean="0"/>
              <a:t>2021-03-16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A7844-009E-4DB6-979A-430BD2624A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15575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EE6183-8C71-4F75-B874-74E192204623}" type="datetimeFigureOut">
              <a:rPr lang="ko-KR" altLang="en-US" smtClean="0"/>
              <a:t>2021-03-16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BA7844-009E-4DB6-979A-430BD2624A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82761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smtClean="0"/>
              <a:t>화면 정의서</a:t>
            </a:r>
            <a:endParaRPr lang="ko-KR" altLang="en-US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6040162"/>
              </p:ext>
            </p:extLst>
          </p:nvPr>
        </p:nvGraphicFramePr>
        <p:xfrm>
          <a:off x="1615440" y="4201319"/>
          <a:ext cx="9410700" cy="1158240"/>
        </p:xfrm>
        <a:graphic>
          <a:graphicData uri="http://schemas.openxmlformats.org/drawingml/2006/table">
            <a:tbl>
              <a:tblPr/>
              <a:tblGrid>
                <a:gridCol w="2352675">
                  <a:extLst>
                    <a:ext uri="{9D8B030D-6E8A-4147-A177-3AD203B41FA5}">
                      <a16:colId xmlns:a16="http://schemas.microsoft.com/office/drawing/2014/main" val="515249827"/>
                    </a:ext>
                  </a:extLst>
                </a:gridCol>
                <a:gridCol w="2352675">
                  <a:extLst>
                    <a:ext uri="{9D8B030D-6E8A-4147-A177-3AD203B41FA5}">
                      <a16:colId xmlns:a16="http://schemas.microsoft.com/office/drawing/2014/main" val="1749535742"/>
                    </a:ext>
                  </a:extLst>
                </a:gridCol>
                <a:gridCol w="2352675">
                  <a:extLst>
                    <a:ext uri="{9D8B030D-6E8A-4147-A177-3AD203B41FA5}">
                      <a16:colId xmlns:a16="http://schemas.microsoft.com/office/drawing/2014/main" val="85112212"/>
                    </a:ext>
                  </a:extLst>
                </a:gridCol>
                <a:gridCol w="2352675">
                  <a:extLst>
                    <a:ext uri="{9D8B030D-6E8A-4147-A177-3AD203B41FA5}">
                      <a16:colId xmlns:a16="http://schemas.microsoft.com/office/drawing/2014/main" val="309748028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effectLst/>
                        </a:rPr>
                        <a:t>version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b="1" dirty="0">
                          <a:effectLst/>
                        </a:rPr>
                        <a:t>작성자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b="1" dirty="0">
                          <a:effectLst/>
                        </a:rPr>
                        <a:t>설명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b="1" dirty="0">
                          <a:effectLst/>
                        </a:rPr>
                        <a:t>날짜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52876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effectLst/>
                        </a:rPr>
                        <a:t>0.1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effectLst/>
                        </a:rPr>
                        <a:t>신민호</a:t>
                      </a:r>
                      <a:endParaRPr lang="ko-KR" altLang="en-US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err="1">
                          <a:effectLst/>
                        </a:rPr>
                        <a:t>최초작성</a:t>
                      </a:r>
                      <a:r>
                        <a:rPr lang="en-US" altLang="ko-KR" sz="1400" dirty="0">
                          <a:effectLst/>
                        </a:rPr>
                        <a:t>. </a:t>
                      </a:r>
                      <a:r>
                        <a:rPr lang="ko-KR" altLang="en-US" sz="1400" dirty="0">
                          <a:effectLst/>
                        </a:rPr>
                        <a:t>각종 문제들이 적혀 있다</a:t>
                      </a:r>
                      <a:r>
                        <a:rPr lang="en-US" altLang="ko-KR" sz="1400" dirty="0">
                          <a:effectLst/>
                        </a:rPr>
                        <a:t>.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>
                          <a:effectLst/>
                        </a:rPr>
                        <a:t>2021.01.01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01688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effectLst/>
                        </a:rPr>
                        <a:t>0.5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>
                          <a:effectLst/>
                        </a:rPr>
                        <a:t>김영수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>
                          <a:effectLst/>
                        </a:rPr>
                        <a:t>문제는 없다</a:t>
                      </a:r>
                      <a:r>
                        <a:rPr lang="en-US" altLang="ko-KR" sz="1400" dirty="0">
                          <a:effectLst/>
                        </a:rPr>
                        <a:t>.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effectLst/>
                        </a:rPr>
                        <a:t>2021.03.01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75098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98362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9093002"/>
              </p:ext>
            </p:extLst>
          </p:nvPr>
        </p:nvGraphicFramePr>
        <p:xfrm>
          <a:off x="358140" y="345599"/>
          <a:ext cx="11346180" cy="640080"/>
        </p:xfrm>
        <a:graphic>
          <a:graphicData uri="http://schemas.openxmlformats.org/drawingml/2006/table">
            <a:tbl>
              <a:tblPr/>
              <a:tblGrid>
                <a:gridCol w="2857500">
                  <a:extLst>
                    <a:ext uri="{9D8B030D-6E8A-4147-A177-3AD203B41FA5}">
                      <a16:colId xmlns:a16="http://schemas.microsoft.com/office/drawing/2014/main" val="515249827"/>
                    </a:ext>
                  </a:extLst>
                </a:gridCol>
                <a:gridCol w="2636520">
                  <a:extLst>
                    <a:ext uri="{9D8B030D-6E8A-4147-A177-3AD203B41FA5}">
                      <a16:colId xmlns:a16="http://schemas.microsoft.com/office/drawing/2014/main" val="1749535742"/>
                    </a:ext>
                  </a:extLst>
                </a:gridCol>
                <a:gridCol w="5852160">
                  <a:extLst>
                    <a:ext uri="{9D8B030D-6E8A-4147-A177-3AD203B41FA5}">
                      <a16:colId xmlns:a16="http://schemas.microsoft.com/office/drawing/2014/main" val="8511221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effectLst/>
                        </a:rPr>
                        <a:t>Page</a:t>
                      </a:r>
                      <a:r>
                        <a:rPr lang="en-US" sz="1600" b="1" baseline="0" dirty="0" smtClean="0">
                          <a:effectLst/>
                        </a:rPr>
                        <a:t> title</a:t>
                      </a:r>
                      <a:endParaRPr 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ID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Path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52876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effectLst/>
                        </a:rPr>
                        <a:t>핀 번호 생성</a:t>
                      </a:r>
                      <a:endParaRPr lang="ko-KR" altLang="en-US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effectLst/>
                        </a:rPr>
                        <a:t>UI-A-1115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effectLst/>
                        </a:rPr>
                        <a:t>회원가입 </a:t>
                      </a:r>
                      <a:r>
                        <a:rPr lang="en-US" altLang="ko-KR" sz="1400" dirty="0" smtClean="0">
                          <a:effectLst/>
                        </a:rPr>
                        <a:t>&gt; </a:t>
                      </a:r>
                      <a:r>
                        <a:rPr lang="ko-KR" altLang="en-US" sz="1400" dirty="0" smtClean="0">
                          <a:effectLst/>
                        </a:rPr>
                        <a:t>로그인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0168865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647700" y="1226820"/>
            <a:ext cx="3489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Screen</a:t>
            </a:r>
            <a:endParaRPr lang="ko-KR" altLang="en-US" b="1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1035981"/>
              </p:ext>
            </p:extLst>
          </p:nvPr>
        </p:nvGraphicFramePr>
        <p:xfrm>
          <a:off x="8113394" y="1817211"/>
          <a:ext cx="3590926" cy="3906581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795463">
                  <a:extLst>
                    <a:ext uri="{9D8B030D-6E8A-4147-A177-3AD203B41FA5}">
                      <a16:colId xmlns:a16="http://schemas.microsoft.com/office/drawing/2014/main" val="1369789234"/>
                    </a:ext>
                  </a:extLst>
                </a:gridCol>
                <a:gridCol w="1795463">
                  <a:extLst>
                    <a:ext uri="{9D8B030D-6E8A-4147-A177-3AD203B41FA5}">
                      <a16:colId xmlns:a16="http://schemas.microsoft.com/office/drawing/2014/main" val="536856391"/>
                    </a:ext>
                  </a:extLst>
                </a:gridCol>
              </a:tblGrid>
              <a:tr h="57150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DESCRIBTION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125902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r>
                        <a:rPr lang="en-US" altLang="ko-KR" sz="1200" dirty="0" smtClean="0"/>
                        <a:t>1. </a:t>
                      </a:r>
                      <a:r>
                        <a:rPr lang="ko-KR" altLang="en-US" sz="1200" dirty="0" smtClean="0"/>
                        <a:t>핀 번호 </a:t>
                      </a:r>
                      <a:r>
                        <a:rPr lang="ko-KR" altLang="en-US" sz="1200" dirty="0" smtClean="0"/>
                        <a:t>입력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200" baseline="0" dirty="0" smtClean="0"/>
                        <a:t>숫자만 입력 가능</a:t>
                      </a:r>
                      <a:endParaRPr lang="en-US" altLang="ko-KR" sz="1200" baseline="0" dirty="0" smtClean="0"/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200" baseline="0" dirty="0" smtClean="0"/>
                        <a:t>타입이 숫자가 아닐 경우  </a:t>
                      </a:r>
                      <a:r>
                        <a:rPr lang="en-US" altLang="ko-KR" sz="1200" baseline="0" dirty="0" smtClean="0"/>
                        <a:t>“</a:t>
                      </a:r>
                      <a:r>
                        <a:rPr lang="ko-KR" altLang="en-US" sz="1200" baseline="0" dirty="0" smtClean="0"/>
                        <a:t>숫자를 입력하세요</a:t>
                      </a:r>
                      <a:r>
                        <a:rPr lang="en-US" altLang="ko-KR" sz="1200" baseline="0" dirty="0" smtClean="0"/>
                        <a:t>” </a:t>
                      </a:r>
                      <a:r>
                        <a:rPr lang="ko-KR" altLang="en-US" sz="1200" baseline="0" dirty="0" smtClean="0"/>
                        <a:t>메시지를 </a:t>
                      </a:r>
                      <a:r>
                        <a:rPr lang="ko-KR" altLang="en-US" sz="1200" baseline="0" dirty="0" err="1" smtClean="0"/>
                        <a:t>입력칸</a:t>
                      </a:r>
                      <a:r>
                        <a:rPr lang="ko-KR" altLang="en-US" sz="1200" baseline="0" dirty="0" smtClean="0"/>
                        <a:t> 아래에 출력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8988690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2. </a:t>
                      </a:r>
                      <a:r>
                        <a:rPr lang="ko-KR" altLang="en-US" sz="1200" dirty="0" smtClean="0"/>
                        <a:t>변경 완료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- </a:t>
                      </a:r>
                      <a:r>
                        <a:rPr lang="ko-KR" altLang="en-US" sz="1200" dirty="0" smtClean="0"/>
                        <a:t>프로필 생성페이지로 이동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8005049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3. </a:t>
                      </a:r>
                      <a:r>
                        <a:rPr lang="ko-KR" altLang="en-US" sz="1200" dirty="0" smtClean="0"/>
                        <a:t>뒤로 가기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200" dirty="0" smtClean="0"/>
                        <a:t>이메일 </a:t>
                      </a:r>
                      <a:r>
                        <a:rPr lang="ko-KR" altLang="en-US" sz="1200" dirty="0" err="1" smtClean="0"/>
                        <a:t>인증창으로</a:t>
                      </a:r>
                      <a:r>
                        <a:rPr lang="ko-KR" altLang="en-US" sz="1200" dirty="0" smtClean="0"/>
                        <a:t> 이동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1770608"/>
                  </a:ext>
                </a:extLst>
              </a:tr>
              <a:tr h="61474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827257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054949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" y="1837293"/>
            <a:ext cx="7200000" cy="4459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285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2420598"/>
              </p:ext>
            </p:extLst>
          </p:nvPr>
        </p:nvGraphicFramePr>
        <p:xfrm>
          <a:off x="358140" y="345599"/>
          <a:ext cx="11346180" cy="640080"/>
        </p:xfrm>
        <a:graphic>
          <a:graphicData uri="http://schemas.openxmlformats.org/drawingml/2006/table">
            <a:tbl>
              <a:tblPr/>
              <a:tblGrid>
                <a:gridCol w="2857500">
                  <a:extLst>
                    <a:ext uri="{9D8B030D-6E8A-4147-A177-3AD203B41FA5}">
                      <a16:colId xmlns:a16="http://schemas.microsoft.com/office/drawing/2014/main" val="515249827"/>
                    </a:ext>
                  </a:extLst>
                </a:gridCol>
                <a:gridCol w="2636520">
                  <a:extLst>
                    <a:ext uri="{9D8B030D-6E8A-4147-A177-3AD203B41FA5}">
                      <a16:colId xmlns:a16="http://schemas.microsoft.com/office/drawing/2014/main" val="1749535742"/>
                    </a:ext>
                  </a:extLst>
                </a:gridCol>
                <a:gridCol w="5852160">
                  <a:extLst>
                    <a:ext uri="{9D8B030D-6E8A-4147-A177-3AD203B41FA5}">
                      <a16:colId xmlns:a16="http://schemas.microsoft.com/office/drawing/2014/main" val="8511221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effectLst/>
                        </a:rPr>
                        <a:t>Page</a:t>
                      </a:r>
                      <a:r>
                        <a:rPr lang="en-US" sz="1600" b="1" baseline="0" dirty="0" smtClean="0">
                          <a:effectLst/>
                        </a:rPr>
                        <a:t> title</a:t>
                      </a:r>
                      <a:endParaRPr 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ID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Path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52876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effectLst/>
                        </a:rPr>
                        <a:t>로그인</a:t>
                      </a:r>
                      <a:endParaRPr lang="ko-KR" altLang="en-US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effectLst/>
                        </a:rPr>
                        <a:t>UI-A-1116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effectLst/>
                        </a:rPr>
                        <a:t>회원가입 </a:t>
                      </a:r>
                      <a:r>
                        <a:rPr lang="en-US" altLang="ko-KR" sz="1400" dirty="0" smtClean="0">
                          <a:effectLst/>
                        </a:rPr>
                        <a:t>&gt; </a:t>
                      </a:r>
                      <a:r>
                        <a:rPr lang="ko-KR" altLang="en-US" sz="1400" dirty="0" smtClean="0">
                          <a:effectLst/>
                        </a:rPr>
                        <a:t>로그인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0168865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647700" y="1226820"/>
            <a:ext cx="3489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Screen</a:t>
            </a:r>
            <a:endParaRPr lang="ko-KR" altLang="en-US" b="1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/>
          </p:nvPr>
        </p:nvGraphicFramePr>
        <p:xfrm>
          <a:off x="8113394" y="1817211"/>
          <a:ext cx="3590926" cy="3906581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795463">
                  <a:extLst>
                    <a:ext uri="{9D8B030D-6E8A-4147-A177-3AD203B41FA5}">
                      <a16:colId xmlns:a16="http://schemas.microsoft.com/office/drawing/2014/main" val="1369789234"/>
                    </a:ext>
                  </a:extLst>
                </a:gridCol>
                <a:gridCol w="1795463">
                  <a:extLst>
                    <a:ext uri="{9D8B030D-6E8A-4147-A177-3AD203B41FA5}">
                      <a16:colId xmlns:a16="http://schemas.microsoft.com/office/drawing/2014/main" val="536856391"/>
                    </a:ext>
                  </a:extLst>
                </a:gridCol>
              </a:tblGrid>
              <a:tr h="57150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DESCRIBTION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125902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r>
                        <a:rPr lang="en-US" altLang="ko-KR" sz="1200" dirty="0" smtClean="0"/>
                        <a:t>1. </a:t>
                      </a:r>
                      <a:r>
                        <a:rPr lang="ko-KR" altLang="en-US" sz="1200" dirty="0" smtClean="0"/>
                        <a:t>이메일 입력 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200" dirty="0" smtClean="0"/>
                        <a:t>-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이메일 일치 여부 확인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8988690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2. </a:t>
                      </a:r>
                      <a:r>
                        <a:rPr lang="ko-KR" altLang="en-US" sz="1200" dirty="0" smtClean="0"/>
                        <a:t>비밀번호 입력</a:t>
                      </a:r>
                    </a:p>
                    <a:p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-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비밀번호 일치 여부 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8005049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3. </a:t>
                      </a:r>
                      <a:r>
                        <a:rPr lang="ko-KR" altLang="en-US" sz="1200" dirty="0" smtClean="0"/>
                        <a:t>로그인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r>
                        <a:rPr kumimoji="0" lang="ko-KR" altLang="en-US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프로필이 없을 경우</a:t>
                      </a:r>
                      <a:r>
                        <a:rPr kumimoji="0" lang="en-US" altLang="ko-KR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프로필 생성 페이지로 이동 </a:t>
                      </a:r>
                      <a:endParaRPr kumimoji="0" lang="en-US" altLang="ko-KR" sz="12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200" dirty="0" smtClean="0"/>
                        <a:t>프로필 선택 페이지로 이동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1770608"/>
                  </a:ext>
                </a:extLst>
              </a:tr>
              <a:tr h="61474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4. </a:t>
                      </a:r>
                      <a:r>
                        <a:rPr lang="ko-KR" altLang="en-US" sz="1200" dirty="0" smtClean="0"/>
                        <a:t>회원가입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- </a:t>
                      </a:r>
                      <a:r>
                        <a:rPr lang="ko-KR" altLang="en-US" sz="1200" dirty="0" smtClean="0"/>
                        <a:t>회원가입 페이지 이동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827257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054949"/>
                  </a:ext>
                </a:extLst>
              </a:tr>
            </a:tbl>
          </a:graphicData>
        </a:graphic>
      </p:graphicFrame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" y="1837293"/>
            <a:ext cx="7200000" cy="4475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168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0843252"/>
              </p:ext>
            </p:extLst>
          </p:nvPr>
        </p:nvGraphicFramePr>
        <p:xfrm>
          <a:off x="358140" y="345599"/>
          <a:ext cx="11346180" cy="640080"/>
        </p:xfrm>
        <a:graphic>
          <a:graphicData uri="http://schemas.openxmlformats.org/drawingml/2006/table">
            <a:tbl>
              <a:tblPr/>
              <a:tblGrid>
                <a:gridCol w="2857500">
                  <a:extLst>
                    <a:ext uri="{9D8B030D-6E8A-4147-A177-3AD203B41FA5}">
                      <a16:colId xmlns:a16="http://schemas.microsoft.com/office/drawing/2014/main" val="515249827"/>
                    </a:ext>
                  </a:extLst>
                </a:gridCol>
                <a:gridCol w="2636520">
                  <a:extLst>
                    <a:ext uri="{9D8B030D-6E8A-4147-A177-3AD203B41FA5}">
                      <a16:colId xmlns:a16="http://schemas.microsoft.com/office/drawing/2014/main" val="1749535742"/>
                    </a:ext>
                  </a:extLst>
                </a:gridCol>
                <a:gridCol w="5852160">
                  <a:extLst>
                    <a:ext uri="{9D8B030D-6E8A-4147-A177-3AD203B41FA5}">
                      <a16:colId xmlns:a16="http://schemas.microsoft.com/office/drawing/2014/main" val="8511221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effectLst/>
                        </a:rPr>
                        <a:t>Page</a:t>
                      </a:r>
                      <a:r>
                        <a:rPr lang="en-US" sz="1600" b="1" baseline="0" dirty="0" smtClean="0">
                          <a:effectLst/>
                        </a:rPr>
                        <a:t> title</a:t>
                      </a:r>
                      <a:endParaRPr 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ID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Path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52876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effectLst/>
                        </a:rPr>
                        <a:t>로그인 폼</a:t>
                      </a:r>
                      <a:endParaRPr lang="ko-KR" altLang="en-US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effectLst/>
                        </a:rPr>
                        <a:t>UI-A-1112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effectLst/>
                        </a:rPr>
                        <a:t>회원가입 </a:t>
                      </a:r>
                      <a:r>
                        <a:rPr lang="en-US" altLang="ko-KR" sz="1400" dirty="0" smtClean="0">
                          <a:effectLst/>
                        </a:rPr>
                        <a:t>&gt; </a:t>
                      </a:r>
                      <a:r>
                        <a:rPr lang="ko-KR" altLang="en-US" sz="1400" dirty="0" smtClean="0">
                          <a:effectLst/>
                        </a:rPr>
                        <a:t>로그인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0168865"/>
                  </a:ext>
                </a:extLst>
              </a:tr>
            </a:tbl>
          </a:graphicData>
        </a:graphic>
      </p:graphicFrame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1731963" y="181768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6433246"/>
              </p:ext>
            </p:extLst>
          </p:nvPr>
        </p:nvGraphicFramePr>
        <p:xfrm>
          <a:off x="1519860" y="1874183"/>
          <a:ext cx="9152280" cy="4802346"/>
        </p:xfrm>
        <a:graphic>
          <a:graphicData uri="http://schemas.openxmlformats.org/drawingml/2006/table">
            <a:tbl>
              <a:tblPr/>
              <a:tblGrid>
                <a:gridCol w="720420">
                  <a:extLst>
                    <a:ext uri="{9D8B030D-6E8A-4147-A177-3AD203B41FA5}">
                      <a16:colId xmlns:a16="http://schemas.microsoft.com/office/drawing/2014/main" val="2253537751"/>
                    </a:ext>
                  </a:extLst>
                </a:gridCol>
                <a:gridCol w="2940492">
                  <a:extLst>
                    <a:ext uri="{9D8B030D-6E8A-4147-A177-3AD203B41FA5}">
                      <a16:colId xmlns:a16="http://schemas.microsoft.com/office/drawing/2014/main" val="3086551818"/>
                    </a:ext>
                  </a:extLst>
                </a:gridCol>
                <a:gridCol w="1067628">
                  <a:extLst>
                    <a:ext uri="{9D8B030D-6E8A-4147-A177-3AD203B41FA5}">
                      <a16:colId xmlns:a16="http://schemas.microsoft.com/office/drawing/2014/main" val="3302926764"/>
                    </a:ext>
                  </a:extLst>
                </a:gridCol>
                <a:gridCol w="1554480">
                  <a:extLst>
                    <a:ext uri="{9D8B030D-6E8A-4147-A177-3AD203B41FA5}">
                      <a16:colId xmlns:a16="http://schemas.microsoft.com/office/drawing/2014/main" val="345683347"/>
                    </a:ext>
                  </a:extLst>
                </a:gridCol>
                <a:gridCol w="2869260">
                  <a:extLst>
                    <a:ext uri="{9D8B030D-6E8A-4147-A177-3AD203B41FA5}">
                      <a16:colId xmlns:a16="http://schemas.microsoft.com/office/drawing/2014/main" val="268148528"/>
                    </a:ext>
                  </a:extLst>
                </a:gridCol>
              </a:tblGrid>
              <a:tr h="172256"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effectLst/>
                        </a:rPr>
                        <a:t>No</a:t>
                      </a:r>
                    </a:p>
                  </a:txBody>
                  <a:tcPr marL="37447" marR="37447" marT="18723" marB="18723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effectLst/>
                        </a:rPr>
                        <a:t>When</a:t>
                      </a:r>
                    </a:p>
                  </a:txBody>
                  <a:tcPr marL="37447" marR="37447" marT="18723" marB="18723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effectLst/>
                        </a:rPr>
                        <a:t>Given#1</a:t>
                      </a:r>
                    </a:p>
                  </a:txBody>
                  <a:tcPr marL="37447" marR="37447" marT="18723" marB="18723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effectLst/>
                        </a:rPr>
                        <a:t>Given#2</a:t>
                      </a:r>
                    </a:p>
                  </a:txBody>
                  <a:tcPr marL="37447" marR="37447" marT="18723" marB="18723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effectLst/>
                        </a:rPr>
                        <a:t>Then</a:t>
                      </a:r>
                    </a:p>
                  </a:txBody>
                  <a:tcPr marL="37447" marR="37447" marT="18723" marB="18723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3195424"/>
                  </a:ext>
                </a:extLst>
              </a:tr>
              <a:tr h="29208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 smtClean="0">
                          <a:effectLst/>
                        </a:rPr>
                        <a:t>1</a:t>
                      </a:r>
                      <a:endParaRPr lang="en-US" altLang="ko-KR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 smtClean="0">
                          <a:effectLst/>
                        </a:rPr>
                        <a:t>이메일 입력 </a:t>
                      </a:r>
                      <a:r>
                        <a:rPr lang="en-US" altLang="ko-KR" sz="1100" dirty="0" smtClean="0">
                          <a:effectLst/>
                        </a:rPr>
                        <a:t>: YES, </a:t>
                      </a:r>
                      <a:r>
                        <a:rPr lang="ko-KR" altLang="en-US" sz="1100" dirty="0" smtClean="0">
                          <a:effectLst/>
                        </a:rPr>
                        <a:t>비밀번호입력 </a:t>
                      </a:r>
                      <a:r>
                        <a:rPr lang="en-US" altLang="ko-KR" sz="1100" dirty="0" smtClean="0">
                          <a:effectLst/>
                        </a:rPr>
                        <a:t>: YES</a:t>
                      </a:r>
                      <a:endParaRPr lang="en-US" altLang="ko-KR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 smtClean="0">
                          <a:effectLst/>
                        </a:rPr>
                        <a:t>이메일 형식 </a:t>
                      </a:r>
                      <a:r>
                        <a:rPr lang="en-US" altLang="ko-KR" sz="1100" dirty="0" smtClean="0">
                          <a:effectLst/>
                        </a:rPr>
                        <a:t>: X</a:t>
                      </a:r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 smtClean="0"/>
                        <a:t>비밀번호형식 </a:t>
                      </a:r>
                      <a:r>
                        <a:rPr lang="en-US" altLang="ko-KR" sz="1100" dirty="0" smtClean="0"/>
                        <a:t>(</a:t>
                      </a:r>
                      <a:r>
                        <a:rPr lang="ko-KR" altLang="en-US" sz="1100" dirty="0" err="1" smtClean="0"/>
                        <a:t>영소문자</a:t>
                      </a:r>
                      <a:r>
                        <a:rPr lang="en-US" altLang="ko-KR" sz="1100" dirty="0" smtClean="0"/>
                        <a:t>, </a:t>
                      </a:r>
                      <a:r>
                        <a:rPr lang="ko-KR" altLang="en-US" sz="1100" dirty="0" smtClean="0"/>
                        <a:t>숫자</a:t>
                      </a:r>
                      <a:r>
                        <a:rPr lang="en-US" altLang="ko-KR" sz="1100" dirty="0" smtClean="0"/>
                        <a:t>, </a:t>
                      </a:r>
                      <a:r>
                        <a:rPr lang="ko-KR" altLang="en-US" sz="1100" dirty="0" smtClean="0"/>
                        <a:t>특수문자를 포함하여 </a:t>
                      </a:r>
                      <a:r>
                        <a:rPr lang="en-US" altLang="ko-KR" sz="1100" dirty="0" smtClean="0"/>
                        <a:t>5</a:t>
                      </a:r>
                      <a:r>
                        <a:rPr lang="ko-KR" altLang="en-US" sz="1100" dirty="0" smtClean="0"/>
                        <a:t>자 이상</a:t>
                      </a:r>
                      <a:r>
                        <a:rPr lang="en-US" altLang="ko-KR" sz="1100" dirty="0" smtClean="0"/>
                        <a:t>): X</a:t>
                      </a:r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Tx/>
                        <a:buChar char="-"/>
                      </a:pPr>
                      <a:r>
                        <a:rPr lang="ko-KR" altLang="en-US" sz="1100" dirty="0" smtClean="0"/>
                        <a:t>이메일 </a:t>
                      </a:r>
                      <a:r>
                        <a:rPr lang="ko-KR" altLang="en-US" sz="1100" dirty="0" err="1" smtClean="0"/>
                        <a:t>입력폼</a:t>
                      </a:r>
                      <a:r>
                        <a:rPr lang="ko-KR" altLang="en-US" sz="1100" dirty="0" smtClean="0"/>
                        <a:t> 아래에 “이메일 형식이 아닙니다” </a:t>
                      </a:r>
                      <a:r>
                        <a:rPr lang="ko-KR" altLang="en-US" sz="1100" dirty="0" err="1" smtClean="0"/>
                        <a:t>메세지</a:t>
                      </a:r>
                      <a:r>
                        <a:rPr lang="ko-KR" altLang="en-US" sz="1100" dirty="0" smtClean="0"/>
                        <a:t> 출력 </a:t>
                      </a:r>
                      <a:endParaRPr lang="en-US" altLang="ko-KR" sz="1100" dirty="0" smtClean="0"/>
                    </a:p>
                    <a:p>
                      <a:pPr marL="171450" indent="-171450">
                        <a:buFontTx/>
                        <a:buChar char="-"/>
                      </a:pPr>
                      <a:r>
                        <a:rPr lang="en-US" altLang="ko-KR" sz="1100" dirty="0" smtClean="0"/>
                        <a:t>- </a:t>
                      </a:r>
                      <a:r>
                        <a:rPr lang="ko-KR" altLang="en-US" sz="1100" dirty="0" smtClean="0"/>
                        <a:t>비밀번호 </a:t>
                      </a:r>
                      <a:r>
                        <a:rPr lang="ko-KR" altLang="en-US" sz="1100" dirty="0" err="1" smtClean="0"/>
                        <a:t>입력폼</a:t>
                      </a:r>
                      <a:r>
                        <a:rPr lang="ko-KR" altLang="en-US" sz="1100" dirty="0" smtClean="0"/>
                        <a:t> 아래에 “비밀번호는 </a:t>
                      </a:r>
                      <a:r>
                        <a:rPr lang="en-US" altLang="ko-KR" sz="1100" dirty="0" smtClean="0"/>
                        <a:t>5</a:t>
                      </a:r>
                      <a:r>
                        <a:rPr lang="ko-KR" altLang="en-US" sz="1100" dirty="0" smtClean="0"/>
                        <a:t>자 이상입니다” </a:t>
                      </a:r>
                      <a:r>
                        <a:rPr lang="ko-KR" altLang="en-US" sz="1100" dirty="0" err="1" smtClean="0"/>
                        <a:t>메세지</a:t>
                      </a:r>
                      <a:r>
                        <a:rPr lang="ko-KR" altLang="en-US" sz="1100" dirty="0" smtClean="0"/>
                        <a:t> 출력 </a:t>
                      </a:r>
                      <a:endParaRPr lang="en-US" altLang="ko-KR" sz="1100" dirty="0" smtClean="0"/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6539401"/>
                  </a:ext>
                </a:extLst>
              </a:tr>
              <a:tr h="42689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 smtClean="0">
                          <a:effectLst/>
                        </a:rPr>
                        <a:t>2</a:t>
                      </a:r>
                      <a:endParaRPr lang="en-US" altLang="ko-KR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 smtClean="0">
                          <a:effectLst/>
                        </a:rPr>
                        <a:t>이메일 입력 </a:t>
                      </a:r>
                      <a:r>
                        <a:rPr lang="en-US" altLang="ko-KR" sz="1100" dirty="0" smtClean="0">
                          <a:effectLst/>
                        </a:rPr>
                        <a:t>: YES, </a:t>
                      </a:r>
                      <a:r>
                        <a:rPr lang="ko-KR" altLang="en-US" sz="1100" dirty="0" smtClean="0">
                          <a:effectLst/>
                        </a:rPr>
                        <a:t>비밀번호입력 </a:t>
                      </a:r>
                      <a:r>
                        <a:rPr lang="en-US" altLang="ko-KR" sz="1100" dirty="0" smtClean="0">
                          <a:effectLst/>
                        </a:rPr>
                        <a:t>: YES</a:t>
                      </a:r>
                      <a:endParaRPr lang="en-US" altLang="ko-KR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 smtClean="0"/>
                        <a:t>회원정보에 해당 이메일이 없을 경우</a:t>
                      </a:r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 err="1" smtClean="0"/>
                        <a:t>이메일형식</a:t>
                      </a:r>
                      <a:r>
                        <a:rPr lang="en-US" altLang="ko-KR" sz="1100" dirty="0" smtClean="0"/>
                        <a:t>:O, </a:t>
                      </a:r>
                      <a:r>
                        <a:rPr lang="ko-KR" altLang="en-US" sz="1100" dirty="0" smtClean="0"/>
                        <a:t>비밀번호형식 </a:t>
                      </a:r>
                      <a:r>
                        <a:rPr lang="en-US" altLang="ko-KR" sz="1100" dirty="0" smtClean="0"/>
                        <a:t>(8</a:t>
                      </a:r>
                      <a:r>
                        <a:rPr lang="ko-KR" altLang="en-US" sz="1100" dirty="0" smtClean="0"/>
                        <a:t>자 이상</a:t>
                      </a:r>
                      <a:r>
                        <a:rPr lang="en-US" altLang="ko-KR" sz="1100" dirty="0" smtClean="0"/>
                        <a:t>): O </a:t>
                      </a:r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altLang="ko-KR" sz="1100" dirty="0" smtClean="0"/>
                        <a:t>- ”</a:t>
                      </a:r>
                      <a:r>
                        <a:rPr lang="ko-KR" altLang="en-US" sz="1100" dirty="0" smtClean="0"/>
                        <a:t>회원정보가 없습니다</a:t>
                      </a:r>
                      <a:r>
                        <a:rPr lang="en-US" altLang="ko-KR" sz="1100" dirty="0" smtClean="0"/>
                        <a:t>.” </a:t>
                      </a:r>
                      <a:r>
                        <a:rPr lang="ko-KR" altLang="en-US" sz="1100" dirty="0" err="1" smtClean="0"/>
                        <a:t>팝업창</a:t>
                      </a:r>
                      <a:r>
                        <a:rPr lang="ko-KR" altLang="en-US" sz="1100" dirty="0" smtClean="0"/>
                        <a:t> 출력 </a:t>
                      </a:r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2428821"/>
                  </a:ext>
                </a:extLst>
              </a:tr>
              <a:tr h="42689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 smtClean="0">
                          <a:effectLst/>
                        </a:rPr>
                        <a:t>3</a:t>
                      </a:r>
                      <a:endParaRPr lang="en-US" altLang="ko-KR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 smtClean="0">
                          <a:effectLst/>
                        </a:rPr>
                        <a:t>이메일 입력 </a:t>
                      </a:r>
                      <a:r>
                        <a:rPr lang="en-US" altLang="ko-KR" sz="1100" dirty="0" smtClean="0">
                          <a:effectLst/>
                        </a:rPr>
                        <a:t>: YES, </a:t>
                      </a:r>
                      <a:r>
                        <a:rPr lang="ko-KR" altLang="en-US" sz="1100" dirty="0" smtClean="0">
                          <a:effectLst/>
                        </a:rPr>
                        <a:t>비밀번호입력 </a:t>
                      </a:r>
                      <a:r>
                        <a:rPr lang="en-US" altLang="ko-KR" sz="1100" dirty="0" smtClean="0">
                          <a:effectLst/>
                        </a:rPr>
                        <a:t>: YES</a:t>
                      </a: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 smtClean="0"/>
                        <a:t>이메일과 비밀번호가 일치하지 않을 경우</a:t>
                      </a:r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 err="1" smtClean="0"/>
                        <a:t>이메일형식</a:t>
                      </a:r>
                      <a:r>
                        <a:rPr lang="en-US" altLang="ko-KR" sz="1100" dirty="0" smtClean="0"/>
                        <a:t>:O, </a:t>
                      </a:r>
                      <a:r>
                        <a:rPr lang="ko-KR" altLang="en-US" sz="1100" dirty="0" smtClean="0"/>
                        <a:t>비밀번호형식 </a:t>
                      </a:r>
                      <a:r>
                        <a:rPr lang="en-US" altLang="ko-KR" sz="1100" dirty="0" smtClean="0"/>
                        <a:t>(8</a:t>
                      </a:r>
                      <a:r>
                        <a:rPr lang="ko-KR" altLang="en-US" sz="1100" dirty="0" smtClean="0"/>
                        <a:t>자 이상</a:t>
                      </a:r>
                      <a:r>
                        <a:rPr lang="en-US" altLang="ko-KR" sz="1100" dirty="0" smtClean="0"/>
                        <a:t>): O </a:t>
                      </a:r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altLang="ko-KR" sz="1100" dirty="0" smtClean="0"/>
                        <a:t>- ”</a:t>
                      </a:r>
                      <a:r>
                        <a:rPr lang="ko-KR" altLang="en-US" sz="1100" dirty="0" smtClean="0"/>
                        <a:t>회원정보가 일치하지 않습니다</a:t>
                      </a:r>
                      <a:r>
                        <a:rPr lang="en-US" altLang="ko-KR" sz="1100" dirty="0" smtClean="0"/>
                        <a:t>.” </a:t>
                      </a:r>
                      <a:r>
                        <a:rPr lang="ko-KR" altLang="en-US" sz="1100" dirty="0" err="1" smtClean="0"/>
                        <a:t>팝업창</a:t>
                      </a:r>
                      <a:r>
                        <a:rPr lang="ko-KR" altLang="en-US" sz="1100" dirty="0" smtClean="0"/>
                        <a:t> 출력</a:t>
                      </a:r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1157392"/>
                  </a:ext>
                </a:extLst>
              </a:tr>
              <a:tr h="292086">
                <a:tc>
                  <a:txBody>
                    <a:bodyPr/>
                    <a:lstStyle/>
                    <a:p>
                      <a:pPr algn="ctr"/>
                      <a:endParaRPr lang="en-US" altLang="ko-KR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altLang="ko-KR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9292147"/>
                  </a:ext>
                </a:extLst>
              </a:tr>
              <a:tr h="426895">
                <a:tc>
                  <a:txBody>
                    <a:bodyPr/>
                    <a:lstStyle/>
                    <a:p>
                      <a:pPr algn="ctr"/>
                      <a:endParaRPr lang="en-US" altLang="ko-KR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altLang="ko-KR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6816570"/>
                  </a:ext>
                </a:extLst>
              </a:tr>
              <a:tr h="426895">
                <a:tc>
                  <a:txBody>
                    <a:bodyPr/>
                    <a:lstStyle/>
                    <a:p>
                      <a:pPr algn="ctr"/>
                      <a:endParaRPr lang="en-US" altLang="ko-KR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altLang="ko-KR" sz="110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3070194"/>
                  </a:ext>
                </a:extLst>
              </a:tr>
              <a:tr h="426895">
                <a:tc>
                  <a:txBody>
                    <a:bodyPr/>
                    <a:lstStyle/>
                    <a:p>
                      <a:pPr algn="ctr"/>
                      <a:endParaRPr lang="en-US" altLang="ko-KR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altLang="ko-KR" sz="110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100" dirty="0" smtClean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1455299"/>
                  </a:ext>
                </a:extLst>
              </a:tr>
              <a:tr h="426895">
                <a:tc>
                  <a:txBody>
                    <a:bodyPr/>
                    <a:lstStyle/>
                    <a:p>
                      <a:pPr algn="ctr"/>
                      <a:endParaRPr lang="en-US" altLang="ko-KR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altLang="ko-KR" sz="110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100" dirty="0" smtClean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0103545"/>
                  </a:ext>
                </a:extLst>
              </a:tr>
              <a:tr h="426895">
                <a:tc>
                  <a:txBody>
                    <a:bodyPr/>
                    <a:lstStyle/>
                    <a:p>
                      <a:pPr algn="ctr"/>
                      <a:endParaRPr lang="en-US" altLang="ko-KR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altLang="ko-KR" sz="110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100" dirty="0" smtClean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9537471"/>
                  </a:ext>
                </a:extLst>
              </a:tr>
              <a:tr h="426895">
                <a:tc>
                  <a:txBody>
                    <a:bodyPr/>
                    <a:lstStyle/>
                    <a:p>
                      <a:pPr algn="ctr"/>
                      <a:endParaRPr lang="en-US" altLang="ko-KR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altLang="ko-KR" sz="110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100" dirty="0" smtClean="0">
                        <a:effectLst/>
                      </a:endParaRPr>
                    </a:p>
                  </a:txBody>
                  <a:tcPr marL="44936" marR="44936" marT="22468" marB="22468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12059060"/>
                  </a:ext>
                </a:extLst>
              </a:tr>
            </a:tbl>
          </a:graphicData>
        </a:graphic>
      </p:graphicFrame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3511550" y="17907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47700" y="1226820"/>
            <a:ext cx="3489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Check list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744827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3575520"/>
              </p:ext>
            </p:extLst>
          </p:nvPr>
        </p:nvGraphicFramePr>
        <p:xfrm>
          <a:off x="358140" y="291905"/>
          <a:ext cx="11346180" cy="640080"/>
        </p:xfrm>
        <a:graphic>
          <a:graphicData uri="http://schemas.openxmlformats.org/drawingml/2006/table">
            <a:tbl>
              <a:tblPr/>
              <a:tblGrid>
                <a:gridCol w="2857500">
                  <a:extLst>
                    <a:ext uri="{9D8B030D-6E8A-4147-A177-3AD203B41FA5}">
                      <a16:colId xmlns:a16="http://schemas.microsoft.com/office/drawing/2014/main" val="515249827"/>
                    </a:ext>
                  </a:extLst>
                </a:gridCol>
                <a:gridCol w="2636520">
                  <a:extLst>
                    <a:ext uri="{9D8B030D-6E8A-4147-A177-3AD203B41FA5}">
                      <a16:colId xmlns:a16="http://schemas.microsoft.com/office/drawing/2014/main" val="1749535742"/>
                    </a:ext>
                  </a:extLst>
                </a:gridCol>
                <a:gridCol w="5852160">
                  <a:extLst>
                    <a:ext uri="{9D8B030D-6E8A-4147-A177-3AD203B41FA5}">
                      <a16:colId xmlns:a16="http://schemas.microsoft.com/office/drawing/2014/main" val="8511221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effectLst/>
                        </a:rPr>
                        <a:t>Page</a:t>
                      </a:r>
                      <a:r>
                        <a:rPr lang="en-US" sz="1600" b="1" baseline="0" dirty="0" smtClean="0">
                          <a:effectLst/>
                        </a:rPr>
                        <a:t> title</a:t>
                      </a:r>
                      <a:endParaRPr 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ID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Path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5287620"/>
                  </a:ext>
                </a:extLst>
              </a:tr>
              <a:tr h="25110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effectLst/>
                        </a:rPr>
                        <a:t>프로필 생성 </a:t>
                      </a:r>
                      <a:endParaRPr lang="ko-KR" altLang="en-US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effectLst/>
                        </a:rPr>
                        <a:t>UI-B-1117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effectLst/>
                        </a:rPr>
                        <a:t>로그인 </a:t>
                      </a:r>
                      <a:r>
                        <a:rPr lang="en-US" altLang="ko-KR" sz="1400" dirty="0" smtClean="0">
                          <a:effectLst/>
                        </a:rPr>
                        <a:t>&gt; </a:t>
                      </a:r>
                      <a:r>
                        <a:rPr lang="ko-KR" altLang="en-US" sz="1400" dirty="0" smtClean="0">
                          <a:effectLst/>
                        </a:rPr>
                        <a:t>프로필 생성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0168865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647700" y="1226820"/>
            <a:ext cx="3489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Screen</a:t>
            </a:r>
            <a:endParaRPr lang="ko-KR" altLang="en-US" b="1" dirty="0"/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8961136"/>
              </p:ext>
            </p:extLst>
          </p:nvPr>
        </p:nvGraphicFramePr>
        <p:xfrm>
          <a:off x="8113394" y="1890987"/>
          <a:ext cx="3590926" cy="34290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795463">
                  <a:extLst>
                    <a:ext uri="{9D8B030D-6E8A-4147-A177-3AD203B41FA5}">
                      <a16:colId xmlns:a16="http://schemas.microsoft.com/office/drawing/2014/main" val="1369789234"/>
                    </a:ext>
                  </a:extLst>
                </a:gridCol>
                <a:gridCol w="1795463">
                  <a:extLst>
                    <a:ext uri="{9D8B030D-6E8A-4147-A177-3AD203B41FA5}">
                      <a16:colId xmlns:a16="http://schemas.microsoft.com/office/drawing/2014/main" val="536856391"/>
                    </a:ext>
                  </a:extLst>
                </a:gridCol>
              </a:tblGrid>
              <a:tr h="57150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DESCRIBTION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125902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r>
                        <a:rPr lang="en-US" altLang="ko-KR" sz="1200" dirty="0" smtClean="0"/>
                        <a:t>1. </a:t>
                      </a:r>
                      <a:r>
                        <a:rPr lang="ko-KR" altLang="en-US" sz="1200" dirty="0" smtClean="0"/>
                        <a:t>프로필 생성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200" dirty="0" smtClean="0"/>
                        <a:t>- </a:t>
                      </a:r>
                      <a:r>
                        <a:rPr lang="ko-KR" altLang="en-US" sz="1200" dirty="0" smtClean="0"/>
                        <a:t>버튼 클릭 시 </a:t>
                      </a:r>
                      <a:r>
                        <a:rPr lang="ko-KR" altLang="en-US" sz="1200" baseline="0" dirty="0" smtClean="0"/>
                        <a:t>이름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나이 입력 가능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8988690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2. </a:t>
                      </a:r>
                      <a:r>
                        <a:rPr lang="ko-KR" altLang="en-US" sz="1200" dirty="0" smtClean="0"/>
                        <a:t>입력 완료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- </a:t>
                      </a:r>
                      <a:r>
                        <a:rPr lang="ko-KR" altLang="en-US" sz="1200" dirty="0" smtClean="0"/>
                        <a:t>프로필 선택 페이지로 이동  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8005049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r>
                        <a:rPr lang="en-US" altLang="ko-KR" sz="1200" dirty="0" smtClean="0"/>
                        <a:t>3. </a:t>
                      </a:r>
                      <a:r>
                        <a:rPr lang="ko-KR" altLang="en-US" sz="1200" dirty="0" smtClean="0"/>
                        <a:t>뒤로 가기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로그인 페이지로 이동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1770608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827257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054949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" y="1890987"/>
            <a:ext cx="7200000" cy="45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2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3679946"/>
              </p:ext>
            </p:extLst>
          </p:nvPr>
        </p:nvGraphicFramePr>
        <p:xfrm>
          <a:off x="358140" y="345599"/>
          <a:ext cx="11346180" cy="640080"/>
        </p:xfrm>
        <a:graphic>
          <a:graphicData uri="http://schemas.openxmlformats.org/drawingml/2006/table">
            <a:tbl>
              <a:tblPr/>
              <a:tblGrid>
                <a:gridCol w="2857500">
                  <a:extLst>
                    <a:ext uri="{9D8B030D-6E8A-4147-A177-3AD203B41FA5}">
                      <a16:colId xmlns:a16="http://schemas.microsoft.com/office/drawing/2014/main" val="515249827"/>
                    </a:ext>
                  </a:extLst>
                </a:gridCol>
                <a:gridCol w="2636520">
                  <a:extLst>
                    <a:ext uri="{9D8B030D-6E8A-4147-A177-3AD203B41FA5}">
                      <a16:colId xmlns:a16="http://schemas.microsoft.com/office/drawing/2014/main" val="1749535742"/>
                    </a:ext>
                  </a:extLst>
                </a:gridCol>
                <a:gridCol w="5852160">
                  <a:extLst>
                    <a:ext uri="{9D8B030D-6E8A-4147-A177-3AD203B41FA5}">
                      <a16:colId xmlns:a16="http://schemas.microsoft.com/office/drawing/2014/main" val="8511221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effectLst/>
                        </a:rPr>
                        <a:t>Page</a:t>
                      </a:r>
                      <a:r>
                        <a:rPr lang="en-US" sz="1600" b="1" baseline="0" dirty="0" smtClean="0">
                          <a:effectLst/>
                        </a:rPr>
                        <a:t> title</a:t>
                      </a:r>
                      <a:endParaRPr 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ID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Path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52876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effectLst/>
                        </a:rPr>
                        <a:t>프로필 생성 </a:t>
                      </a:r>
                      <a:endParaRPr lang="ko-KR" altLang="en-US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effectLst/>
                        </a:rPr>
                        <a:t>UI-B-1113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effectLst/>
                        </a:rPr>
                        <a:t>로그인 </a:t>
                      </a:r>
                      <a:r>
                        <a:rPr lang="en-US" altLang="ko-KR" sz="1400" dirty="0" smtClean="0">
                          <a:effectLst/>
                        </a:rPr>
                        <a:t>&gt; </a:t>
                      </a:r>
                      <a:r>
                        <a:rPr lang="ko-KR" altLang="en-US" sz="1400" dirty="0" smtClean="0">
                          <a:effectLst/>
                        </a:rPr>
                        <a:t>프로필 생성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0168865"/>
                  </a:ext>
                </a:extLst>
              </a:tr>
            </a:tbl>
          </a:graphicData>
        </a:graphic>
      </p:graphicFrame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1731963" y="181768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4728995"/>
              </p:ext>
            </p:extLst>
          </p:nvPr>
        </p:nvGraphicFramePr>
        <p:xfrm>
          <a:off x="1519860" y="1874183"/>
          <a:ext cx="9152280" cy="4605360"/>
        </p:xfrm>
        <a:graphic>
          <a:graphicData uri="http://schemas.openxmlformats.org/drawingml/2006/table">
            <a:tbl>
              <a:tblPr/>
              <a:tblGrid>
                <a:gridCol w="720420">
                  <a:extLst>
                    <a:ext uri="{9D8B030D-6E8A-4147-A177-3AD203B41FA5}">
                      <a16:colId xmlns:a16="http://schemas.microsoft.com/office/drawing/2014/main" val="2253537751"/>
                    </a:ext>
                  </a:extLst>
                </a:gridCol>
                <a:gridCol w="2940492">
                  <a:extLst>
                    <a:ext uri="{9D8B030D-6E8A-4147-A177-3AD203B41FA5}">
                      <a16:colId xmlns:a16="http://schemas.microsoft.com/office/drawing/2014/main" val="3086551818"/>
                    </a:ext>
                  </a:extLst>
                </a:gridCol>
                <a:gridCol w="1067628">
                  <a:extLst>
                    <a:ext uri="{9D8B030D-6E8A-4147-A177-3AD203B41FA5}">
                      <a16:colId xmlns:a16="http://schemas.microsoft.com/office/drawing/2014/main" val="3302926764"/>
                    </a:ext>
                  </a:extLst>
                </a:gridCol>
                <a:gridCol w="1554480">
                  <a:extLst>
                    <a:ext uri="{9D8B030D-6E8A-4147-A177-3AD203B41FA5}">
                      <a16:colId xmlns:a16="http://schemas.microsoft.com/office/drawing/2014/main" val="345683347"/>
                    </a:ext>
                  </a:extLst>
                </a:gridCol>
                <a:gridCol w="2869260">
                  <a:extLst>
                    <a:ext uri="{9D8B030D-6E8A-4147-A177-3AD203B41FA5}">
                      <a16:colId xmlns:a16="http://schemas.microsoft.com/office/drawing/2014/main" val="268148528"/>
                    </a:ext>
                  </a:extLst>
                </a:gridCol>
              </a:tblGrid>
              <a:tr h="172256"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effectLst/>
                        </a:rPr>
                        <a:t>No</a:t>
                      </a:r>
                    </a:p>
                  </a:txBody>
                  <a:tcPr marL="37447" marR="37447" marT="18723" marB="18723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effectLst/>
                        </a:rPr>
                        <a:t>When</a:t>
                      </a:r>
                    </a:p>
                  </a:txBody>
                  <a:tcPr marL="37447" marR="37447" marT="18723" marB="18723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effectLst/>
                        </a:rPr>
                        <a:t>Given#1</a:t>
                      </a:r>
                    </a:p>
                  </a:txBody>
                  <a:tcPr marL="37447" marR="37447" marT="18723" marB="18723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effectLst/>
                        </a:rPr>
                        <a:t>Given#2</a:t>
                      </a:r>
                    </a:p>
                  </a:txBody>
                  <a:tcPr marL="37447" marR="37447" marT="18723" marB="18723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effectLst/>
                        </a:rPr>
                        <a:t>Then</a:t>
                      </a:r>
                    </a:p>
                  </a:txBody>
                  <a:tcPr marL="37447" marR="37447" marT="18723" marB="18723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3195424"/>
                  </a:ext>
                </a:extLst>
              </a:tr>
              <a:tr h="29208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effectLst/>
                        </a:rPr>
                        <a:t>1</a:t>
                      </a: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 smtClean="0">
                          <a:effectLst/>
                        </a:rPr>
                        <a:t>닉네임 입력 </a:t>
                      </a:r>
                      <a:r>
                        <a:rPr lang="en-US" altLang="ko-KR" sz="1100" dirty="0" smtClean="0">
                          <a:effectLst/>
                        </a:rPr>
                        <a:t>: YES / </a:t>
                      </a:r>
                      <a:r>
                        <a:rPr lang="ko-KR" altLang="en-US" sz="1100" dirty="0" smtClean="0">
                          <a:effectLst/>
                        </a:rPr>
                        <a:t>나이 입력 </a:t>
                      </a:r>
                      <a:r>
                        <a:rPr lang="en-US" altLang="ko-KR" sz="1100" dirty="0" smtClean="0">
                          <a:effectLst/>
                        </a:rPr>
                        <a:t>:</a:t>
                      </a:r>
                      <a:r>
                        <a:rPr lang="en-US" altLang="ko-KR" sz="1100" baseline="0" dirty="0" smtClean="0">
                          <a:effectLst/>
                        </a:rPr>
                        <a:t> YES</a:t>
                      </a:r>
                      <a:endParaRPr lang="en-US" altLang="ko-KR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 smtClean="0">
                          <a:effectLst/>
                        </a:rPr>
                        <a:t>닉네임 </a:t>
                      </a:r>
                      <a:r>
                        <a:rPr lang="en-US" altLang="ko-KR" sz="1100" dirty="0" smtClean="0">
                          <a:effectLst/>
                        </a:rPr>
                        <a:t>: </a:t>
                      </a:r>
                      <a:r>
                        <a:rPr lang="ko-KR" altLang="en-US" sz="1100" dirty="0" smtClean="0">
                          <a:effectLst/>
                        </a:rPr>
                        <a:t>숫자</a:t>
                      </a:r>
                      <a:r>
                        <a:rPr lang="en-US" altLang="ko-KR" sz="1100" dirty="0" smtClean="0">
                          <a:effectLst/>
                        </a:rPr>
                        <a:t>,</a:t>
                      </a:r>
                      <a:r>
                        <a:rPr lang="ko-KR" altLang="en-US" sz="1100" dirty="0" smtClean="0">
                          <a:effectLst/>
                        </a:rPr>
                        <a:t>영어</a:t>
                      </a:r>
                      <a:r>
                        <a:rPr lang="en-US" altLang="ko-KR" sz="1100" dirty="0" smtClean="0">
                          <a:effectLst/>
                        </a:rPr>
                        <a:t>(</a:t>
                      </a:r>
                      <a:r>
                        <a:rPr lang="ko-KR" altLang="en-US" sz="1100" dirty="0" smtClean="0">
                          <a:effectLst/>
                        </a:rPr>
                        <a:t>소문자</a:t>
                      </a:r>
                      <a:r>
                        <a:rPr lang="en-US" altLang="ko-KR" sz="1100" dirty="0" smtClean="0">
                          <a:effectLst/>
                        </a:rPr>
                        <a:t>,</a:t>
                      </a:r>
                      <a:r>
                        <a:rPr lang="ko-KR" altLang="en-US" sz="1100" dirty="0" smtClean="0">
                          <a:effectLst/>
                        </a:rPr>
                        <a:t>대문자</a:t>
                      </a:r>
                      <a:r>
                        <a:rPr lang="en-US" altLang="ko-KR" sz="1100" dirty="0" smtClean="0">
                          <a:effectLst/>
                        </a:rPr>
                        <a:t>) </a:t>
                      </a:r>
                      <a:r>
                        <a:rPr lang="ko-KR" altLang="en-US" sz="1100" dirty="0" smtClean="0">
                          <a:effectLst/>
                        </a:rPr>
                        <a:t>가 </a:t>
                      </a:r>
                      <a:r>
                        <a:rPr lang="ko-KR" altLang="en-US" sz="1100" dirty="0" err="1" smtClean="0">
                          <a:effectLst/>
                        </a:rPr>
                        <a:t>아닐경우</a:t>
                      </a:r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altLang="ko-KR" sz="1100" dirty="0" smtClean="0"/>
                        <a:t>- </a:t>
                      </a:r>
                      <a:r>
                        <a:rPr lang="ko-KR" altLang="en-US" sz="1100" dirty="0" smtClean="0"/>
                        <a:t>닉네임 입력 폼 아래에 “영문자</a:t>
                      </a:r>
                      <a:r>
                        <a:rPr lang="en-US" altLang="ko-KR" sz="1100" dirty="0" smtClean="0"/>
                        <a:t>, </a:t>
                      </a:r>
                      <a:r>
                        <a:rPr lang="ko-KR" altLang="en-US" sz="1100" dirty="0" smtClean="0"/>
                        <a:t>숫자가 아닙니다” 메시지 출력 </a:t>
                      </a:r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6539401"/>
                  </a:ext>
                </a:extLst>
              </a:tr>
              <a:tr h="42689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effectLst/>
                        </a:rPr>
                        <a:t>2</a:t>
                      </a: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 smtClean="0">
                          <a:effectLst/>
                        </a:rPr>
                        <a:t>닉네임 </a:t>
                      </a:r>
                      <a:r>
                        <a:rPr lang="en-US" altLang="ko-KR" sz="1100" dirty="0" smtClean="0">
                          <a:effectLst/>
                        </a:rPr>
                        <a:t>: YES</a:t>
                      </a:r>
                      <a:endParaRPr lang="en-US" altLang="ko-KR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 smtClean="0">
                          <a:effectLst/>
                        </a:rPr>
                        <a:t>나이</a:t>
                      </a:r>
                      <a:r>
                        <a:rPr lang="ko-KR" altLang="en-US" sz="1100" baseline="0" dirty="0" smtClean="0">
                          <a:effectLst/>
                        </a:rPr>
                        <a:t> </a:t>
                      </a:r>
                      <a:r>
                        <a:rPr lang="ko-KR" altLang="en-US" sz="1100" baseline="0" dirty="0" err="1" smtClean="0">
                          <a:effectLst/>
                        </a:rPr>
                        <a:t>미클릭</a:t>
                      </a:r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altLang="ko-KR" sz="1100" dirty="0" smtClean="0">
                          <a:effectLst/>
                        </a:rPr>
                        <a:t>-</a:t>
                      </a:r>
                      <a:r>
                        <a:rPr lang="en-US" altLang="ko-KR" sz="1100" baseline="0" dirty="0" smtClean="0">
                          <a:effectLst/>
                        </a:rPr>
                        <a:t> </a:t>
                      </a:r>
                      <a:r>
                        <a:rPr lang="ko-KR" altLang="en-US" sz="1100" baseline="0" dirty="0" smtClean="0">
                          <a:effectLst/>
                        </a:rPr>
                        <a:t>나이 입력 폼 아래에 </a:t>
                      </a:r>
                      <a:r>
                        <a:rPr lang="en-US" altLang="ko-KR" sz="1100" baseline="0" dirty="0" smtClean="0">
                          <a:effectLst/>
                        </a:rPr>
                        <a:t>“</a:t>
                      </a:r>
                      <a:r>
                        <a:rPr lang="ko-KR" altLang="en-US" sz="1100" baseline="0" dirty="0" smtClean="0">
                          <a:effectLst/>
                        </a:rPr>
                        <a:t>나이를 작성하세요</a:t>
                      </a:r>
                      <a:r>
                        <a:rPr lang="en-US" altLang="ko-KR" sz="1100" baseline="0" dirty="0" smtClean="0">
                          <a:effectLst/>
                        </a:rPr>
                        <a:t>” </a:t>
                      </a:r>
                      <a:r>
                        <a:rPr lang="ko-KR" altLang="en-US" sz="1100" baseline="0" dirty="0" smtClean="0">
                          <a:effectLst/>
                        </a:rPr>
                        <a:t>메시지 출력</a:t>
                      </a:r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2428821"/>
                  </a:ext>
                </a:extLst>
              </a:tr>
              <a:tr h="42689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effectLst/>
                        </a:rPr>
                        <a:t>3</a:t>
                      </a: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 smtClean="0">
                          <a:effectLst/>
                        </a:rPr>
                        <a:t>나이 </a:t>
                      </a:r>
                      <a:r>
                        <a:rPr lang="en-US" altLang="ko-KR" sz="1100" dirty="0" smtClean="0">
                          <a:effectLst/>
                        </a:rPr>
                        <a:t>: YES</a:t>
                      </a:r>
                      <a:endParaRPr lang="en-US" altLang="ko-KR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 smtClean="0">
                          <a:effectLst/>
                        </a:rPr>
                        <a:t>닉네임 </a:t>
                      </a:r>
                      <a:r>
                        <a:rPr lang="ko-KR" altLang="en-US" sz="1100" dirty="0" err="1" smtClean="0">
                          <a:effectLst/>
                        </a:rPr>
                        <a:t>미클릭</a:t>
                      </a:r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altLang="ko-KR" sz="1100" dirty="0" smtClean="0">
                          <a:effectLst/>
                        </a:rPr>
                        <a:t>-</a:t>
                      </a:r>
                      <a:r>
                        <a:rPr lang="en-US" altLang="ko-KR" sz="1100" baseline="0" dirty="0" smtClean="0">
                          <a:effectLst/>
                        </a:rPr>
                        <a:t> </a:t>
                      </a:r>
                      <a:r>
                        <a:rPr lang="ko-KR" altLang="en-US" sz="1100" baseline="0" dirty="0" smtClean="0">
                          <a:effectLst/>
                        </a:rPr>
                        <a:t>닉네임 입력 폼 아래에 </a:t>
                      </a:r>
                      <a:r>
                        <a:rPr lang="en-US" altLang="ko-KR" sz="1100" baseline="0" dirty="0" smtClean="0">
                          <a:effectLst/>
                        </a:rPr>
                        <a:t>“</a:t>
                      </a:r>
                      <a:r>
                        <a:rPr lang="ko-KR" altLang="en-US" sz="1100" baseline="0" dirty="0" smtClean="0">
                          <a:effectLst/>
                        </a:rPr>
                        <a:t>나이를 작성하세요</a:t>
                      </a:r>
                      <a:r>
                        <a:rPr lang="en-US" altLang="ko-KR" sz="1100" baseline="0" dirty="0" smtClean="0">
                          <a:effectLst/>
                        </a:rPr>
                        <a:t>” </a:t>
                      </a:r>
                      <a:r>
                        <a:rPr lang="ko-KR" altLang="en-US" sz="1100" baseline="0" dirty="0" smtClean="0">
                          <a:effectLst/>
                        </a:rPr>
                        <a:t>메시지 출력</a:t>
                      </a:r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1157392"/>
                  </a:ext>
                </a:extLst>
              </a:tr>
              <a:tr h="29208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effectLst/>
                        </a:rPr>
                        <a:t>4</a:t>
                      </a: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 smtClean="0">
                          <a:effectLst/>
                        </a:rPr>
                        <a:t>캐릭터 </a:t>
                      </a:r>
                      <a:r>
                        <a:rPr lang="en-US" altLang="ko-KR" sz="1100" dirty="0" smtClean="0">
                          <a:effectLst/>
                        </a:rPr>
                        <a:t>: YES </a:t>
                      </a:r>
                      <a:endParaRPr lang="en-US" altLang="ko-KR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 smtClean="0">
                          <a:effectLst/>
                        </a:rPr>
                        <a:t>캐릭터 </a:t>
                      </a:r>
                      <a:r>
                        <a:rPr lang="ko-KR" altLang="en-US" sz="1100" dirty="0" err="1" smtClean="0">
                          <a:effectLst/>
                        </a:rPr>
                        <a:t>미클릭</a:t>
                      </a:r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9292147"/>
                  </a:ext>
                </a:extLst>
              </a:tr>
              <a:tr h="42689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effectLst/>
                        </a:rPr>
                        <a:t>5</a:t>
                      </a: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 smtClean="0">
                          <a:effectLst/>
                        </a:rPr>
                        <a:t>로고 </a:t>
                      </a:r>
                      <a:r>
                        <a:rPr lang="en-US" altLang="ko-KR" sz="1100" dirty="0" smtClean="0">
                          <a:effectLst/>
                        </a:rPr>
                        <a:t>: </a:t>
                      </a:r>
                      <a:r>
                        <a:rPr lang="en-US" altLang="ko-KR" sz="1100" dirty="0" smtClean="0">
                          <a:effectLst/>
                        </a:rPr>
                        <a:t>YES</a:t>
                      </a:r>
                      <a:endParaRPr lang="en-US" altLang="ko-KR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 smtClean="0">
                          <a:effectLst/>
                        </a:rPr>
                        <a:t>로고 </a:t>
                      </a:r>
                      <a:r>
                        <a:rPr lang="ko-KR" altLang="en-US" sz="1100" dirty="0" err="1" smtClean="0">
                          <a:effectLst/>
                        </a:rPr>
                        <a:t>미클릭</a:t>
                      </a:r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6816570"/>
                  </a:ext>
                </a:extLst>
              </a:tr>
              <a:tr h="42689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effectLst/>
                        </a:rPr>
                        <a:t>6</a:t>
                      </a: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altLang="ko-KR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3070194"/>
                  </a:ext>
                </a:extLst>
              </a:tr>
              <a:tr h="42689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effectLst/>
                        </a:rPr>
                        <a:t>7</a:t>
                      </a: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altLang="ko-KR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100" dirty="0" smtClean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1455299"/>
                  </a:ext>
                </a:extLst>
              </a:tr>
              <a:tr h="42689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effectLst/>
                        </a:rPr>
                        <a:t>8</a:t>
                      </a: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altLang="ko-KR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100" dirty="0" smtClean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0103545"/>
                  </a:ext>
                </a:extLst>
              </a:tr>
              <a:tr h="42689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effectLst/>
                        </a:rPr>
                        <a:t>9</a:t>
                      </a: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altLang="ko-KR" sz="110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100" dirty="0" smtClean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9537471"/>
                  </a:ext>
                </a:extLst>
              </a:tr>
              <a:tr h="42689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effectLst/>
                        </a:rPr>
                        <a:t>10</a:t>
                      </a: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altLang="ko-KR" sz="110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100" dirty="0" smtClean="0">
                        <a:effectLst/>
                      </a:endParaRPr>
                    </a:p>
                  </a:txBody>
                  <a:tcPr marL="44936" marR="44936" marT="22468" marB="22468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12059060"/>
                  </a:ext>
                </a:extLst>
              </a:tr>
            </a:tbl>
          </a:graphicData>
        </a:graphic>
      </p:graphicFrame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3511550" y="17907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47700" y="1226820"/>
            <a:ext cx="3489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Check list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4221413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0599132"/>
              </p:ext>
            </p:extLst>
          </p:nvPr>
        </p:nvGraphicFramePr>
        <p:xfrm>
          <a:off x="358140" y="291905"/>
          <a:ext cx="11346180" cy="640080"/>
        </p:xfrm>
        <a:graphic>
          <a:graphicData uri="http://schemas.openxmlformats.org/drawingml/2006/table">
            <a:tbl>
              <a:tblPr/>
              <a:tblGrid>
                <a:gridCol w="2857500">
                  <a:extLst>
                    <a:ext uri="{9D8B030D-6E8A-4147-A177-3AD203B41FA5}">
                      <a16:colId xmlns:a16="http://schemas.microsoft.com/office/drawing/2014/main" val="515249827"/>
                    </a:ext>
                  </a:extLst>
                </a:gridCol>
                <a:gridCol w="2636520">
                  <a:extLst>
                    <a:ext uri="{9D8B030D-6E8A-4147-A177-3AD203B41FA5}">
                      <a16:colId xmlns:a16="http://schemas.microsoft.com/office/drawing/2014/main" val="1749535742"/>
                    </a:ext>
                  </a:extLst>
                </a:gridCol>
                <a:gridCol w="5852160">
                  <a:extLst>
                    <a:ext uri="{9D8B030D-6E8A-4147-A177-3AD203B41FA5}">
                      <a16:colId xmlns:a16="http://schemas.microsoft.com/office/drawing/2014/main" val="8511221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effectLst/>
                        </a:rPr>
                        <a:t>Page</a:t>
                      </a:r>
                      <a:r>
                        <a:rPr lang="en-US" sz="1600" b="1" baseline="0" dirty="0" smtClean="0">
                          <a:effectLst/>
                        </a:rPr>
                        <a:t> title</a:t>
                      </a:r>
                      <a:endParaRPr 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ID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Path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5287620"/>
                  </a:ext>
                </a:extLst>
              </a:tr>
              <a:tr h="25110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effectLst/>
                        </a:rPr>
                        <a:t>닉네임 작성 </a:t>
                      </a:r>
                      <a:endParaRPr lang="ko-KR" altLang="en-US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effectLst/>
                        </a:rPr>
                        <a:t>UI-B-1118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effectLst/>
                        </a:rPr>
                        <a:t>로그인 </a:t>
                      </a:r>
                      <a:r>
                        <a:rPr lang="en-US" altLang="ko-KR" sz="1400" dirty="0" smtClean="0">
                          <a:effectLst/>
                        </a:rPr>
                        <a:t>&gt; </a:t>
                      </a:r>
                      <a:r>
                        <a:rPr lang="ko-KR" altLang="en-US" sz="1400" dirty="0" smtClean="0">
                          <a:effectLst/>
                        </a:rPr>
                        <a:t>프로필 생성 </a:t>
                      </a:r>
                      <a:r>
                        <a:rPr lang="en-US" altLang="ko-KR" sz="1400" dirty="0" smtClean="0">
                          <a:effectLst/>
                        </a:rPr>
                        <a:t>&gt; </a:t>
                      </a:r>
                      <a:r>
                        <a:rPr lang="ko-KR" altLang="en-US" sz="1400" dirty="0" smtClean="0">
                          <a:effectLst/>
                        </a:rPr>
                        <a:t>닉네임 작성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0168865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647700" y="1226820"/>
            <a:ext cx="3489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Screen</a:t>
            </a:r>
            <a:endParaRPr lang="ko-KR" altLang="en-US" b="1" dirty="0"/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327599"/>
              </p:ext>
            </p:extLst>
          </p:nvPr>
        </p:nvGraphicFramePr>
        <p:xfrm>
          <a:off x="8113394" y="1890987"/>
          <a:ext cx="3590926" cy="42291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795463">
                  <a:extLst>
                    <a:ext uri="{9D8B030D-6E8A-4147-A177-3AD203B41FA5}">
                      <a16:colId xmlns:a16="http://schemas.microsoft.com/office/drawing/2014/main" val="1369789234"/>
                    </a:ext>
                  </a:extLst>
                </a:gridCol>
                <a:gridCol w="1795463">
                  <a:extLst>
                    <a:ext uri="{9D8B030D-6E8A-4147-A177-3AD203B41FA5}">
                      <a16:colId xmlns:a16="http://schemas.microsoft.com/office/drawing/2014/main" val="536856391"/>
                    </a:ext>
                  </a:extLst>
                </a:gridCol>
              </a:tblGrid>
              <a:tr h="57150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DESCRIBTION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125902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228600" indent="-228600">
                        <a:buAutoNum type="arabicPeriod"/>
                      </a:pPr>
                      <a:r>
                        <a:rPr lang="ko-KR" altLang="en-US" sz="1200" dirty="0" smtClean="0"/>
                        <a:t>입력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200" baseline="0" dirty="0" smtClean="0"/>
                        <a:t>한글 또는 영어로만 입력 가능</a:t>
                      </a:r>
                      <a:endParaRPr lang="en-US" altLang="ko-KR" sz="1200" baseline="0" dirty="0" smtClean="0"/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200" dirty="0" smtClean="0"/>
                        <a:t>한글 또는 영어가 아닐 경우 이름 </a:t>
                      </a:r>
                      <a:r>
                        <a:rPr lang="ko-KR" altLang="en-US" sz="1200" dirty="0" err="1" smtClean="0"/>
                        <a:t>작성칸</a:t>
                      </a:r>
                      <a:r>
                        <a:rPr lang="ko-KR" altLang="en-US" sz="1200" dirty="0" smtClean="0"/>
                        <a:t> 아래 </a:t>
                      </a:r>
                      <a:r>
                        <a:rPr lang="en-US" altLang="ko-KR" sz="1200" dirty="0" smtClean="0"/>
                        <a:t>“</a:t>
                      </a:r>
                      <a:r>
                        <a:rPr lang="ko-KR" altLang="en-US" sz="1200" dirty="0" smtClean="0"/>
                        <a:t>한글 또는 영어로만 작성 가능해요</a:t>
                      </a:r>
                      <a:r>
                        <a:rPr lang="en-US" altLang="ko-KR" sz="1200" dirty="0" smtClean="0"/>
                        <a:t>”</a:t>
                      </a:r>
                      <a:r>
                        <a:rPr lang="ko-KR" altLang="en-US" sz="1200" dirty="0" smtClean="0"/>
                        <a:t> 메시지 출력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8988690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2. </a:t>
                      </a:r>
                      <a:r>
                        <a:rPr lang="ko-KR" altLang="en-US" sz="1200" dirty="0" smtClean="0"/>
                        <a:t>입력 완료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- </a:t>
                      </a:r>
                      <a:r>
                        <a:rPr lang="ko-KR" altLang="en-US" sz="1200" dirty="0" smtClean="0"/>
                        <a:t>프로필 선택 페이지로 이동  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8005049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r>
                        <a:rPr lang="en-US" altLang="ko-KR" sz="1200" dirty="0" smtClean="0"/>
                        <a:t>3. </a:t>
                      </a:r>
                      <a:r>
                        <a:rPr lang="ko-KR" altLang="en-US" sz="1200" dirty="0" smtClean="0"/>
                        <a:t>뒤로 가기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로그인 페이지로 이동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1770608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827257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054949"/>
                  </a:ext>
                </a:extLst>
              </a:tr>
            </a:tbl>
          </a:graphicData>
        </a:graphic>
      </p:graphicFrame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" y="1890987"/>
            <a:ext cx="7200000" cy="4449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446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763382"/>
              </p:ext>
            </p:extLst>
          </p:nvPr>
        </p:nvGraphicFramePr>
        <p:xfrm>
          <a:off x="358140" y="291905"/>
          <a:ext cx="11346180" cy="640080"/>
        </p:xfrm>
        <a:graphic>
          <a:graphicData uri="http://schemas.openxmlformats.org/drawingml/2006/table">
            <a:tbl>
              <a:tblPr/>
              <a:tblGrid>
                <a:gridCol w="2857500">
                  <a:extLst>
                    <a:ext uri="{9D8B030D-6E8A-4147-A177-3AD203B41FA5}">
                      <a16:colId xmlns:a16="http://schemas.microsoft.com/office/drawing/2014/main" val="515249827"/>
                    </a:ext>
                  </a:extLst>
                </a:gridCol>
                <a:gridCol w="2636520">
                  <a:extLst>
                    <a:ext uri="{9D8B030D-6E8A-4147-A177-3AD203B41FA5}">
                      <a16:colId xmlns:a16="http://schemas.microsoft.com/office/drawing/2014/main" val="1749535742"/>
                    </a:ext>
                  </a:extLst>
                </a:gridCol>
                <a:gridCol w="5852160">
                  <a:extLst>
                    <a:ext uri="{9D8B030D-6E8A-4147-A177-3AD203B41FA5}">
                      <a16:colId xmlns:a16="http://schemas.microsoft.com/office/drawing/2014/main" val="8511221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effectLst/>
                        </a:rPr>
                        <a:t>Page</a:t>
                      </a:r>
                      <a:r>
                        <a:rPr lang="en-US" sz="1600" b="1" baseline="0" dirty="0" smtClean="0">
                          <a:effectLst/>
                        </a:rPr>
                        <a:t> title</a:t>
                      </a:r>
                      <a:endParaRPr 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ID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Path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5287620"/>
                  </a:ext>
                </a:extLst>
              </a:tr>
              <a:tr h="25110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effectLst/>
                        </a:rPr>
                        <a:t>나이 선택</a:t>
                      </a:r>
                      <a:endParaRPr lang="ko-KR" altLang="en-US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effectLst/>
                        </a:rPr>
                        <a:t>UI-B-1119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effectLst/>
                        </a:rPr>
                        <a:t>로그인 </a:t>
                      </a:r>
                      <a:r>
                        <a:rPr lang="en-US" altLang="ko-KR" sz="1400" dirty="0" smtClean="0">
                          <a:effectLst/>
                        </a:rPr>
                        <a:t>&gt; </a:t>
                      </a:r>
                      <a:r>
                        <a:rPr lang="ko-KR" altLang="en-US" sz="1400" dirty="0" smtClean="0">
                          <a:effectLst/>
                        </a:rPr>
                        <a:t>프로필 생성 </a:t>
                      </a:r>
                      <a:r>
                        <a:rPr lang="en-US" altLang="ko-KR" sz="1400" dirty="0" smtClean="0">
                          <a:effectLst/>
                        </a:rPr>
                        <a:t>&gt; </a:t>
                      </a:r>
                      <a:r>
                        <a:rPr lang="ko-KR" altLang="en-US" sz="1400" dirty="0" smtClean="0">
                          <a:effectLst/>
                        </a:rPr>
                        <a:t>닉네임 작성 </a:t>
                      </a:r>
                      <a:r>
                        <a:rPr lang="en-US" altLang="ko-KR" sz="1400" dirty="0" smtClean="0">
                          <a:effectLst/>
                        </a:rPr>
                        <a:t>&gt; </a:t>
                      </a:r>
                      <a:r>
                        <a:rPr lang="ko-KR" altLang="en-US" sz="1400" dirty="0" smtClean="0">
                          <a:effectLst/>
                        </a:rPr>
                        <a:t>나이 선택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0168865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647700" y="1226820"/>
            <a:ext cx="3489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Screen</a:t>
            </a:r>
            <a:endParaRPr lang="ko-KR" altLang="en-US" b="1" dirty="0"/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3309725"/>
              </p:ext>
            </p:extLst>
          </p:nvPr>
        </p:nvGraphicFramePr>
        <p:xfrm>
          <a:off x="8113394" y="1890987"/>
          <a:ext cx="3590926" cy="34290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795463">
                  <a:extLst>
                    <a:ext uri="{9D8B030D-6E8A-4147-A177-3AD203B41FA5}">
                      <a16:colId xmlns:a16="http://schemas.microsoft.com/office/drawing/2014/main" val="1369789234"/>
                    </a:ext>
                  </a:extLst>
                </a:gridCol>
                <a:gridCol w="1795463">
                  <a:extLst>
                    <a:ext uri="{9D8B030D-6E8A-4147-A177-3AD203B41FA5}">
                      <a16:colId xmlns:a16="http://schemas.microsoft.com/office/drawing/2014/main" val="536856391"/>
                    </a:ext>
                  </a:extLst>
                </a:gridCol>
              </a:tblGrid>
              <a:tr h="57150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DESCRIBTION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125902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r>
                        <a:rPr lang="en-US" altLang="ko-KR" sz="1200" dirty="0" smtClean="0"/>
                        <a:t>1. </a:t>
                      </a:r>
                      <a:r>
                        <a:rPr lang="ko-KR" altLang="en-US" sz="1200" dirty="0" smtClean="0"/>
                        <a:t>나이 선택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200" dirty="0" smtClean="0"/>
                        <a:t>- </a:t>
                      </a:r>
                      <a:r>
                        <a:rPr lang="ko-KR" altLang="en-US" sz="1200" dirty="0" smtClean="0"/>
                        <a:t>버튼 클릭 시 </a:t>
                      </a:r>
                      <a:r>
                        <a:rPr lang="ko-KR" altLang="en-US" sz="1200" baseline="0" dirty="0" smtClean="0"/>
                        <a:t>이름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나이 입력 가능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8988690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2. </a:t>
                      </a:r>
                      <a:r>
                        <a:rPr lang="ko-KR" altLang="en-US" sz="1200" dirty="0" smtClean="0"/>
                        <a:t>입력 완료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- </a:t>
                      </a:r>
                      <a:r>
                        <a:rPr lang="ko-KR" altLang="en-US" sz="1200" dirty="0" err="1" smtClean="0"/>
                        <a:t>아바타</a:t>
                      </a:r>
                      <a:r>
                        <a:rPr lang="ko-KR" altLang="en-US" sz="1200" dirty="0" smtClean="0"/>
                        <a:t> 선택 페이지로 이동  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8005049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r>
                        <a:rPr lang="en-US" altLang="ko-KR" sz="1200" dirty="0" smtClean="0"/>
                        <a:t>3. </a:t>
                      </a:r>
                      <a:r>
                        <a:rPr lang="ko-KR" altLang="en-US" sz="1200" dirty="0" smtClean="0"/>
                        <a:t>뒤로 가기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- </a:t>
                      </a:r>
                      <a:r>
                        <a:rPr lang="ko-KR" altLang="en-US" sz="1200" dirty="0" smtClean="0"/>
                        <a:t>닉네임 작성 페이지로 이동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1770608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827257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054949"/>
                  </a:ext>
                </a:extLst>
              </a:tr>
            </a:tbl>
          </a:graphicData>
        </a:graphic>
      </p:graphicFrame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" y="1890987"/>
            <a:ext cx="7200000" cy="4473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136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8815068"/>
              </p:ext>
            </p:extLst>
          </p:nvPr>
        </p:nvGraphicFramePr>
        <p:xfrm>
          <a:off x="358140" y="291905"/>
          <a:ext cx="11346180" cy="640080"/>
        </p:xfrm>
        <a:graphic>
          <a:graphicData uri="http://schemas.openxmlformats.org/drawingml/2006/table">
            <a:tbl>
              <a:tblPr/>
              <a:tblGrid>
                <a:gridCol w="2857500">
                  <a:extLst>
                    <a:ext uri="{9D8B030D-6E8A-4147-A177-3AD203B41FA5}">
                      <a16:colId xmlns:a16="http://schemas.microsoft.com/office/drawing/2014/main" val="515249827"/>
                    </a:ext>
                  </a:extLst>
                </a:gridCol>
                <a:gridCol w="2636520">
                  <a:extLst>
                    <a:ext uri="{9D8B030D-6E8A-4147-A177-3AD203B41FA5}">
                      <a16:colId xmlns:a16="http://schemas.microsoft.com/office/drawing/2014/main" val="1749535742"/>
                    </a:ext>
                  </a:extLst>
                </a:gridCol>
                <a:gridCol w="5852160">
                  <a:extLst>
                    <a:ext uri="{9D8B030D-6E8A-4147-A177-3AD203B41FA5}">
                      <a16:colId xmlns:a16="http://schemas.microsoft.com/office/drawing/2014/main" val="8511221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effectLst/>
                        </a:rPr>
                        <a:t>Page</a:t>
                      </a:r>
                      <a:r>
                        <a:rPr lang="en-US" sz="1600" b="1" baseline="0" dirty="0" smtClean="0">
                          <a:effectLst/>
                        </a:rPr>
                        <a:t> title</a:t>
                      </a:r>
                      <a:endParaRPr 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ID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Path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5287620"/>
                  </a:ext>
                </a:extLst>
              </a:tr>
              <a:tr h="25110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err="1" smtClean="0">
                          <a:effectLst/>
                        </a:rPr>
                        <a:t>아바타</a:t>
                      </a:r>
                      <a:r>
                        <a:rPr lang="ko-KR" altLang="en-US" sz="1400" dirty="0" smtClean="0">
                          <a:effectLst/>
                        </a:rPr>
                        <a:t> 선택</a:t>
                      </a:r>
                      <a:endParaRPr lang="ko-KR" altLang="en-US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effectLst/>
                        </a:rPr>
                        <a:t>UI-B-1120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effectLst/>
                        </a:rPr>
                        <a:t>로그인 </a:t>
                      </a:r>
                      <a:r>
                        <a:rPr lang="en-US" altLang="ko-KR" sz="1400" dirty="0" smtClean="0">
                          <a:effectLst/>
                        </a:rPr>
                        <a:t>&gt; </a:t>
                      </a:r>
                      <a:r>
                        <a:rPr lang="ko-KR" altLang="en-US" sz="1400" dirty="0" smtClean="0">
                          <a:effectLst/>
                        </a:rPr>
                        <a:t>프로필 생성 </a:t>
                      </a:r>
                      <a:r>
                        <a:rPr lang="en-US" altLang="ko-KR" sz="1400" dirty="0" smtClean="0">
                          <a:effectLst/>
                        </a:rPr>
                        <a:t>&gt; </a:t>
                      </a:r>
                      <a:r>
                        <a:rPr lang="ko-KR" altLang="en-US" sz="1400" dirty="0" smtClean="0">
                          <a:effectLst/>
                        </a:rPr>
                        <a:t>닉네임 작성 </a:t>
                      </a:r>
                      <a:r>
                        <a:rPr lang="en-US" altLang="ko-KR" sz="1400" dirty="0" smtClean="0">
                          <a:effectLst/>
                        </a:rPr>
                        <a:t>&gt; </a:t>
                      </a:r>
                      <a:r>
                        <a:rPr lang="ko-KR" altLang="en-US" sz="1400" dirty="0" smtClean="0">
                          <a:effectLst/>
                        </a:rPr>
                        <a:t>나이 선택 </a:t>
                      </a:r>
                      <a:r>
                        <a:rPr lang="en-US" altLang="ko-KR" sz="1400" dirty="0" smtClean="0">
                          <a:effectLst/>
                        </a:rPr>
                        <a:t>&gt;</a:t>
                      </a:r>
                      <a:r>
                        <a:rPr lang="en-US" altLang="ko-KR" sz="1400" baseline="0" dirty="0" smtClean="0">
                          <a:effectLst/>
                        </a:rPr>
                        <a:t> </a:t>
                      </a:r>
                      <a:r>
                        <a:rPr lang="ko-KR" altLang="en-US" sz="1400" baseline="0" dirty="0" err="1" smtClean="0">
                          <a:effectLst/>
                        </a:rPr>
                        <a:t>아바타</a:t>
                      </a:r>
                      <a:r>
                        <a:rPr lang="ko-KR" altLang="en-US" sz="1400" baseline="0" dirty="0" smtClean="0">
                          <a:effectLst/>
                        </a:rPr>
                        <a:t> 선택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0168865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647700" y="1226820"/>
            <a:ext cx="3489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Screen</a:t>
            </a:r>
            <a:endParaRPr lang="ko-KR" altLang="en-US" b="1" dirty="0"/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1755986"/>
              </p:ext>
            </p:extLst>
          </p:nvPr>
        </p:nvGraphicFramePr>
        <p:xfrm>
          <a:off x="8113394" y="1890987"/>
          <a:ext cx="3590926" cy="34290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795463">
                  <a:extLst>
                    <a:ext uri="{9D8B030D-6E8A-4147-A177-3AD203B41FA5}">
                      <a16:colId xmlns:a16="http://schemas.microsoft.com/office/drawing/2014/main" val="1369789234"/>
                    </a:ext>
                  </a:extLst>
                </a:gridCol>
                <a:gridCol w="1795463">
                  <a:extLst>
                    <a:ext uri="{9D8B030D-6E8A-4147-A177-3AD203B41FA5}">
                      <a16:colId xmlns:a16="http://schemas.microsoft.com/office/drawing/2014/main" val="536856391"/>
                    </a:ext>
                  </a:extLst>
                </a:gridCol>
              </a:tblGrid>
              <a:tr h="57150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DESCRIBTION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125902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r>
                        <a:rPr lang="en-US" altLang="ko-KR" sz="1200" dirty="0" smtClean="0"/>
                        <a:t>1. </a:t>
                      </a:r>
                      <a:r>
                        <a:rPr lang="ko-KR" altLang="en-US" sz="1200" dirty="0" err="1" smtClean="0"/>
                        <a:t>아바타</a:t>
                      </a:r>
                      <a:r>
                        <a:rPr lang="ko-KR" altLang="en-US" sz="1200" dirty="0" smtClean="0"/>
                        <a:t> 생성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200" dirty="0" smtClean="0"/>
                        <a:t>- </a:t>
                      </a:r>
                      <a:r>
                        <a:rPr lang="ko-KR" altLang="en-US" sz="1200" dirty="0" smtClean="0"/>
                        <a:t>버튼 클릭 시 </a:t>
                      </a:r>
                      <a:r>
                        <a:rPr lang="ko-KR" altLang="en-US" sz="1200" baseline="0" dirty="0" err="1" smtClean="0"/>
                        <a:t>아바타</a:t>
                      </a:r>
                      <a:r>
                        <a:rPr lang="ko-KR" altLang="en-US" sz="1200" baseline="0" dirty="0" smtClean="0"/>
                        <a:t> 선택 가능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8988690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2. </a:t>
                      </a:r>
                      <a:r>
                        <a:rPr lang="ko-KR" altLang="en-US" sz="1200" dirty="0" smtClean="0"/>
                        <a:t>입력 완료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- </a:t>
                      </a:r>
                      <a:r>
                        <a:rPr lang="ko-KR" altLang="en-US" sz="1200" dirty="0" smtClean="0"/>
                        <a:t>로고 선택 페이지로 이동  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8005049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r>
                        <a:rPr lang="en-US" altLang="ko-KR" sz="1200" dirty="0" smtClean="0"/>
                        <a:t>3. </a:t>
                      </a:r>
                      <a:r>
                        <a:rPr lang="ko-KR" altLang="en-US" sz="1200" dirty="0" smtClean="0"/>
                        <a:t>뒤로 가기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나이 선택 페이지로 이동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1770608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827257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054949"/>
                  </a:ext>
                </a:extLst>
              </a:tr>
            </a:tbl>
          </a:graphicData>
        </a:graphic>
      </p:graphicFrame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" y="1890987"/>
            <a:ext cx="7200000" cy="4494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421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8239636"/>
              </p:ext>
            </p:extLst>
          </p:nvPr>
        </p:nvGraphicFramePr>
        <p:xfrm>
          <a:off x="358140" y="291905"/>
          <a:ext cx="11346180" cy="853440"/>
        </p:xfrm>
        <a:graphic>
          <a:graphicData uri="http://schemas.openxmlformats.org/drawingml/2006/table">
            <a:tbl>
              <a:tblPr/>
              <a:tblGrid>
                <a:gridCol w="2857500">
                  <a:extLst>
                    <a:ext uri="{9D8B030D-6E8A-4147-A177-3AD203B41FA5}">
                      <a16:colId xmlns:a16="http://schemas.microsoft.com/office/drawing/2014/main" val="515249827"/>
                    </a:ext>
                  </a:extLst>
                </a:gridCol>
                <a:gridCol w="2636520">
                  <a:extLst>
                    <a:ext uri="{9D8B030D-6E8A-4147-A177-3AD203B41FA5}">
                      <a16:colId xmlns:a16="http://schemas.microsoft.com/office/drawing/2014/main" val="1749535742"/>
                    </a:ext>
                  </a:extLst>
                </a:gridCol>
                <a:gridCol w="5852160">
                  <a:extLst>
                    <a:ext uri="{9D8B030D-6E8A-4147-A177-3AD203B41FA5}">
                      <a16:colId xmlns:a16="http://schemas.microsoft.com/office/drawing/2014/main" val="8511221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effectLst/>
                        </a:rPr>
                        <a:t>Page</a:t>
                      </a:r>
                      <a:r>
                        <a:rPr lang="en-US" sz="1600" b="1" baseline="0" dirty="0" smtClean="0">
                          <a:effectLst/>
                        </a:rPr>
                        <a:t> title</a:t>
                      </a:r>
                      <a:endParaRPr 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ID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Path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5287620"/>
                  </a:ext>
                </a:extLst>
              </a:tr>
              <a:tr h="25110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effectLst/>
                        </a:rPr>
                        <a:t>로고 삽입 페이지</a:t>
                      </a:r>
                      <a:endParaRPr lang="ko-KR" altLang="en-US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effectLst/>
                        </a:rPr>
                        <a:t>UI-B-1121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effectLst/>
                        </a:rPr>
                        <a:t>로그인 </a:t>
                      </a:r>
                      <a:r>
                        <a:rPr lang="en-US" altLang="ko-KR" sz="1400" dirty="0" smtClean="0">
                          <a:effectLst/>
                        </a:rPr>
                        <a:t>&gt; </a:t>
                      </a:r>
                      <a:r>
                        <a:rPr lang="ko-KR" altLang="en-US" sz="1400" dirty="0" smtClean="0">
                          <a:effectLst/>
                        </a:rPr>
                        <a:t>프로필 생성 </a:t>
                      </a:r>
                      <a:r>
                        <a:rPr lang="en-US" altLang="ko-KR" sz="1400" dirty="0" smtClean="0">
                          <a:effectLst/>
                        </a:rPr>
                        <a:t>&gt; </a:t>
                      </a:r>
                      <a:r>
                        <a:rPr lang="ko-KR" altLang="en-US" sz="1400" dirty="0" smtClean="0">
                          <a:effectLst/>
                        </a:rPr>
                        <a:t>닉네임 작성 </a:t>
                      </a:r>
                      <a:r>
                        <a:rPr lang="en-US" altLang="ko-KR" sz="1400" dirty="0" smtClean="0">
                          <a:effectLst/>
                        </a:rPr>
                        <a:t>&gt; </a:t>
                      </a:r>
                      <a:r>
                        <a:rPr lang="ko-KR" altLang="en-US" sz="1400" dirty="0" smtClean="0">
                          <a:effectLst/>
                        </a:rPr>
                        <a:t>나이 선택 </a:t>
                      </a:r>
                      <a:r>
                        <a:rPr lang="en-US" altLang="ko-KR" sz="1400" dirty="0" smtClean="0">
                          <a:effectLst/>
                        </a:rPr>
                        <a:t>&gt;</a:t>
                      </a:r>
                      <a:r>
                        <a:rPr lang="en-US" altLang="ko-KR" sz="1400" baseline="0" dirty="0" smtClean="0">
                          <a:effectLst/>
                        </a:rPr>
                        <a:t> </a:t>
                      </a:r>
                      <a:r>
                        <a:rPr lang="ko-KR" altLang="en-US" sz="1400" baseline="0" dirty="0" err="1" smtClean="0">
                          <a:effectLst/>
                        </a:rPr>
                        <a:t>아바타</a:t>
                      </a:r>
                      <a:r>
                        <a:rPr lang="ko-KR" altLang="en-US" sz="1400" baseline="0" dirty="0" smtClean="0">
                          <a:effectLst/>
                        </a:rPr>
                        <a:t> 선택 </a:t>
                      </a:r>
                      <a:r>
                        <a:rPr lang="en-US" altLang="ko-KR" sz="1400" baseline="0" dirty="0" smtClean="0">
                          <a:effectLst/>
                        </a:rPr>
                        <a:t>&gt; </a:t>
                      </a:r>
                      <a:r>
                        <a:rPr lang="ko-KR" altLang="en-US" sz="1400" baseline="0" dirty="0" smtClean="0">
                          <a:effectLst/>
                        </a:rPr>
                        <a:t>로고 선택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0168865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647700" y="1226820"/>
            <a:ext cx="3489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Screen</a:t>
            </a:r>
            <a:endParaRPr lang="ko-KR" altLang="en-US" b="1" dirty="0"/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2011789"/>
              </p:ext>
            </p:extLst>
          </p:nvPr>
        </p:nvGraphicFramePr>
        <p:xfrm>
          <a:off x="8113394" y="1890987"/>
          <a:ext cx="3590926" cy="34290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795463">
                  <a:extLst>
                    <a:ext uri="{9D8B030D-6E8A-4147-A177-3AD203B41FA5}">
                      <a16:colId xmlns:a16="http://schemas.microsoft.com/office/drawing/2014/main" val="1369789234"/>
                    </a:ext>
                  </a:extLst>
                </a:gridCol>
                <a:gridCol w="1795463">
                  <a:extLst>
                    <a:ext uri="{9D8B030D-6E8A-4147-A177-3AD203B41FA5}">
                      <a16:colId xmlns:a16="http://schemas.microsoft.com/office/drawing/2014/main" val="536856391"/>
                    </a:ext>
                  </a:extLst>
                </a:gridCol>
              </a:tblGrid>
              <a:tr h="57150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DESCRIBTION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125902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r>
                        <a:rPr lang="en-US" altLang="ko-KR" sz="1200" dirty="0" smtClean="0"/>
                        <a:t>1. </a:t>
                      </a:r>
                      <a:r>
                        <a:rPr lang="ko-KR" altLang="en-US" sz="1200" dirty="0" smtClean="0"/>
                        <a:t>로고 선택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200" dirty="0" smtClean="0"/>
                        <a:t>- </a:t>
                      </a:r>
                      <a:r>
                        <a:rPr lang="ko-KR" altLang="en-US" sz="1200" dirty="0" smtClean="0"/>
                        <a:t>버튼 클릭 시 </a:t>
                      </a:r>
                      <a:r>
                        <a:rPr lang="ko-KR" altLang="en-US" sz="1200" baseline="0" dirty="0" smtClean="0"/>
                        <a:t>로고 입력 가능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8988690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2. </a:t>
                      </a:r>
                      <a:r>
                        <a:rPr lang="ko-KR" altLang="en-US" sz="1200" dirty="0" smtClean="0"/>
                        <a:t>입력 완료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- </a:t>
                      </a:r>
                      <a:r>
                        <a:rPr lang="ko-KR" altLang="en-US" sz="1200" dirty="0" smtClean="0"/>
                        <a:t>프로필 선택 페이지로 이동  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8005049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r>
                        <a:rPr lang="en-US" altLang="ko-KR" sz="1200" dirty="0" smtClean="0"/>
                        <a:t>3. </a:t>
                      </a:r>
                      <a:r>
                        <a:rPr lang="ko-KR" altLang="en-US" sz="1200" dirty="0" smtClean="0"/>
                        <a:t>뒤로 가기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 </a:t>
                      </a:r>
                      <a:r>
                        <a:rPr lang="ko-KR" altLang="en-US" sz="1200" dirty="0" err="1" smtClean="0"/>
                        <a:t>아바타</a:t>
                      </a:r>
                      <a:r>
                        <a:rPr lang="ko-KR" altLang="en-US" sz="1200" dirty="0" smtClean="0"/>
                        <a:t> 선택 페이지로 이동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1770608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827257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054949"/>
                  </a:ext>
                </a:extLst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" y="1890987"/>
            <a:ext cx="7200000" cy="4446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694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5316672"/>
              </p:ext>
            </p:extLst>
          </p:nvPr>
        </p:nvGraphicFramePr>
        <p:xfrm>
          <a:off x="358140" y="345599"/>
          <a:ext cx="11346180" cy="640080"/>
        </p:xfrm>
        <a:graphic>
          <a:graphicData uri="http://schemas.openxmlformats.org/drawingml/2006/table">
            <a:tbl>
              <a:tblPr/>
              <a:tblGrid>
                <a:gridCol w="2857500">
                  <a:extLst>
                    <a:ext uri="{9D8B030D-6E8A-4147-A177-3AD203B41FA5}">
                      <a16:colId xmlns:a16="http://schemas.microsoft.com/office/drawing/2014/main" val="515249827"/>
                    </a:ext>
                  </a:extLst>
                </a:gridCol>
                <a:gridCol w="2636520">
                  <a:extLst>
                    <a:ext uri="{9D8B030D-6E8A-4147-A177-3AD203B41FA5}">
                      <a16:colId xmlns:a16="http://schemas.microsoft.com/office/drawing/2014/main" val="1749535742"/>
                    </a:ext>
                  </a:extLst>
                </a:gridCol>
                <a:gridCol w="5852160">
                  <a:extLst>
                    <a:ext uri="{9D8B030D-6E8A-4147-A177-3AD203B41FA5}">
                      <a16:colId xmlns:a16="http://schemas.microsoft.com/office/drawing/2014/main" val="8511221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effectLst/>
                        </a:rPr>
                        <a:t>Page</a:t>
                      </a:r>
                      <a:r>
                        <a:rPr lang="en-US" sz="1600" b="1" baseline="0" dirty="0" smtClean="0">
                          <a:effectLst/>
                        </a:rPr>
                        <a:t> title</a:t>
                      </a:r>
                      <a:endParaRPr 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ID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Path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52876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effectLst/>
                        </a:rPr>
                        <a:t>프로필 선택 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effectLst/>
                        </a:rPr>
                        <a:t>UI-B-1122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effectLst/>
                        </a:rPr>
                        <a:t>로그인 </a:t>
                      </a:r>
                      <a:r>
                        <a:rPr lang="en-US" altLang="ko-KR" sz="1400" dirty="0" smtClean="0">
                          <a:effectLst/>
                        </a:rPr>
                        <a:t>&gt; </a:t>
                      </a:r>
                      <a:r>
                        <a:rPr lang="ko-KR" altLang="en-US" sz="1400" dirty="0" smtClean="0">
                          <a:effectLst/>
                        </a:rPr>
                        <a:t>프로필 생성 </a:t>
                      </a:r>
                      <a:r>
                        <a:rPr lang="en-US" altLang="ko-KR" sz="1400" dirty="0" smtClean="0">
                          <a:effectLst/>
                        </a:rPr>
                        <a:t>&gt; </a:t>
                      </a:r>
                      <a:r>
                        <a:rPr lang="ko-KR" altLang="en-US" sz="1400" dirty="0" smtClean="0">
                          <a:effectLst/>
                        </a:rPr>
                        <a:t>프로필 선택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0168865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647700" y="1226820"/>
            <a:ext cx="3489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Screen</a:t>
            </a:r>
            <a:endParaRPr lang="ko-KR" altLang="en-US" b="1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8118189"/>
              </p:ext>
            </p:extLst>
          </p:nvPr>
        </p:nvGraphicFramePr>
        <p:xfrm>
          <a:off x="8113394" y="1817211"/>
          <a:ext cx="3590926" cy="34290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795463">
                  <a:extLst>
                    <a:ext uri="{9D8B030D-6E8A-4147-A177-3AD203B41FA5}">
                      <a16:colId xmlns:a16="http://schemas.microsoft.com/office/drawing/2014/main" val="1369789234"/>
                    </a:ext>
                  </a:extLst>
                </a:gridCol>
                <a:gridCol w="1795463">
                  <a:extLst>
                    <a:ext uri="{9D8B030D-6E8A-4147-A177-3AD203B41FA5}">
                      <a16:colId xmlns:a16="http://schemas.microsoft.com/office/drawing/2014/main" val="536856391"/>
                    </a:ext>
                  </a:extLst>
                </a:gridCol>
              </a:tblGrid>
              <a:tr h="57150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DESCRIBTION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125902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r>
                        <a:rPr lang="en-US" altLang="ko-KR" sz="1200" dirty="0" smtClean="0"/>
                        <a:t>1. </a:t>
                      </a:r>
                      <a:r>
                        <a:rPr lang="ko-KR" altLang="en-US" sz="1200" dirty="0" smtClean="0"/>
                        <a:t>프로필 선택 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200" dirty="0" smtClean="0"/>
                        <a:t>-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이미지 클릭 시 메인페이지로 이동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8988690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2. </a:t>
                      </a:r>
                      <a:r>
                        <a:rPr lang="ko-KR" altLang="en-US" sz="1200" dirty="0" smtClean="0"/>
                        <a:t>프로필 추가</a:t>
                      </a:r>
                    </a:p>
                    <a:p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-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클릭 시 프로필 생성 창으로 이동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8005049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3. </a:t>
                      </a:r>
                      <a:r>
                        <a:rPr lang="ko-KR" altLang="en-US" sz="1200" dirty="0" smtClean="0"/>
                        <a:t>프로필 수정</a:t>
                      </a:r>
                      <a:r>
                        <a:rPr lang="en-US" altLang="ko-KR" sz="1200" dirty="0" smtClean="0"/>
                        <a:t>,</a:t>
                      </a:r>
                      <a:r>
                        <a:rPr lang="ko-KR" altLang="en-US" sz="1200" dirty="0" smtClean="0"/>
                        <a:t>삭제  </a:t>
                      </a:r>
                    </a:p>
                    <a:p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- </a:t>
                      </a:r>
                      <a:r>
                        <a:rPr kumimoji="0" lang="ko-KR" altLang="en-US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수정</a:t>
                      </a:r>
                      <a:r>
                        <a:rPr kumimoji="0" lang="en-US" altLang="ko-KR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? </a:t>
                      </a:r>
                      <a:r>
                        <a:rPr kumimoji="0" lang="ko-KR" altLang="en-US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삭제</a:t>
                      </a:r>
                      <a:r>
                        <a:rPr kumimoji="0" lang="en-US" altLang="ko-KR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?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1770608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4. </a:t>
                      </a:r>
                      <a:r>
                        <a:rPr lang="ko-KR" altLang="en-US" sz="1200" dirty="0" smtClean="0"/>
                        <a:t>뒤로 가기</a:t>
                      </a:r>
                    </a:p>
                    <a:p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프로필 생성 페이지로 이동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827257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054949"/>
                  </a:ext>
                </a:extLst>
              </a:tr>
            </a:tbl>
          </a:graphicData>
        </a:graphic>
      </p:graphicFrame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" y="1890987"/>
            <a:ext cx="7200000" cy="45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106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4398963" y="182562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7764058"/>
              </p:ext>
            </p:extLst>
          </p:nvPr>
        </p:nvGraphicFramePr>
        <p:xfrm>
          <a:off x="1213341" y="601567"/>
          <a:ext cx="9096522" cy="6191647"/>
        </p:xfrm>
        <a:graphic>
          <a:graphicData uri="http://schemas.openxmlformats.org/drawingml/2006/table">
            <a:tbl>
              <a:tblPr/>
              <a:tblGrid>
                <a:gridCol w="1516087">
                  <a:extLst>
                    <a:ext uri="{9D8B030D-6E8A-4147-A177-3AD203B41FA5}">
                      <a16:colId xmlns:a16="http://schemas.microsoft.com/office/drawing/2014/main" val="863562177"/>
                    </a:ext>
                  </a:extLst>
                </a:gridCol>
                <a:gridCol w="1516087">
                  <a:extLst>
                    <a:ext uri="{9D8B030D-6E8A-4147-A177-3AD203B41FA5}">
                      <a16:colId xmlns:a16="http://schemas.microsoft.com/office/drawing/2014/main" val="4080921542"/>
                    </a:ext>
                  </a:extLst>
                </a:gridCol>
                <a:gridCol w="1516087">
                  <a:extLst>
                    <a:ext uri="{9D8B030D-6E8A-4147-A177-3AD203B41FA5}">
                      <a16:colId xmlns:a16="http://schemas.microsoft.com/office/drawing/2014/main" val="945458656"/>
                    </a:ext>
                  </a:extLst>
                </a:gridCol>
                <a:gridCol w="1516087">
                  <a:extLst>
                    <a:ext uri="{9D8B030D-6E8A-4147-A177-3AD203B41FA5}">
                      <a16:colId xmlns:a16="http://schemas.microsoft.com/office/drawing/2014/main" val="225685614"/>
                    </a:ext>
                  </a:extLst>
                </a:gridCol>
                <a:gridCol w="1516087">
                  <a:extLst>
                    <a:ext uri="{9D8B030D-6E8A-4147-A177-3AD203B41FA5}">
                      <a16:colId xmlns:a16="http://schemas.microsoft.com/office/drawing/2014/main" val="2612991923"/>
                    </a:ext>
                  </a:extLst>
                </a:gridCol>
                <a:gridCol w="1516087">
                  <a:extLst>
                    <a:ext uri="{9D8B030D-6E8A-4147-A177-3AD203B41FA5}">
                      <a16:colId xmlns:a16="http://schemas.microsoft.com/office/drawing/2014/main" val="3768694311"/>
                    </a:ext>
                  </a:extLst>
                </a:gridCol>
              </a:tblGrid>
              <a:tr h="399295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b="1" dirty="0" err="1">
                          <a:effectLst/>
                        </a:rPr>
                        <a:t>대메뉴</a:t>
                      </a:r>
                      <a:endParaRPr lang="ko-KR" altLang="en-US" sz="900" b="1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b="1" dirty="0" err="1">
                          <a:effectLst/>
                        </a:rPr>
                        <a:t>중메뉴</a:t>
                      </a:r>
                      <a:endParaRPr lang="ko-KR" altLang="en-US" sz="900" b="1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effectLst/>
                        </a:rPr>
                        <a:t>Screen ID</a:t>
                      </a: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effectLst/>
                        </a:rPr>
                        <a:t>Page title</a:t>
                      </a: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b="1" dirty="0">
                          <a:effectLst/>
                        </a:rPr>
                        <a:t>설명</a:t>
                      </a: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b="1" dirty="0">
                          <a:effectLst/>
                        </a:rPr>
                        <a:t>비고</a:t>
                      </a:r>
                      <a:r>
                        <a:rPr lang="en-US" altLang="ko-KR" sz="900" b="1" dirty="0">
                          <a:effectLst/>
                        </a:rPr>
                        <a:t>, </a:t>
                      </a:r>
                      <a:r>
                        <a:rPr lang="ko-KR" altLang="en-US" sz="900" b="1" dirty="0" err="1">
                          <a:effectLst/>
                        </a:rPr>
                        <a:t>관계화면</a:t>
                      </a:r>
                      <a:r>
                        <a:rPr lang="en-US" altLang="ko-KR" sz="900" b="1" dirty="0">
                          <a:effectLst/>
                        </a:rPr>
                        <a:t>ID</a:t>
                      </a: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9719648"/>
                  </a:ext>
                </a:extLst>
              </a:tr>
              <a:tr h="39929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>
                        <a:effectLst/>
                      </a:endParaRPr>
                    </a:p>
                    <a:p>
                      <a:pPr algn="ctr"/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 err="1" smtClean="0">
                          <a:effectLst/>
                        </a:rPr>
                        <a:t>시작페이지</a:t>
                      </a:r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>
                          <a:effectLst/>
                        </a:rPr>
                        <a:t>UI-A-1110</a:t>
                      </a:r>
                      <a:endParaRPr 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 smtClean="0">
                          <a:effectLst/>
                        </a:rPr>
                        <a:t>계정 안내 페이지</a:t>
                      </a:r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 smtClean="0">
                          <a:effectLst/>
                        </a:rPr>
                        <a:t>최초 계정 </a:t>
                      </a:r>
                      <a:r>
                        <a:rPr lang="ko-KR" altLang="en-US" sz="900" dirty="0" err="1" smtClean="0">
                          <a:effectLst/>
                        </a:rPr>
                        <a:t>확인창</a:t>
                      </a:r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1299375"/>
                  </a:ext>
                </a:extLst>
              </a:tr>
              <a:tr h="399295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dirty="0" smtClean="0">
                          <a:effectLst/>
                        </a:rPr>
                        <a:t>계정</a:t>
                      </a:r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>
                          <a:effectLst/>
                        </a:rPr>
                        <a:t> </a:t>
                      </a:r>
                      <a:r>
                        <a:rPr lang="ko-KR" altLang="en-US" sz="900" dirty="0" smtClean="0">
                          <a:effectLst/>
                        </a:rPr>
                        <a:t>회원 가입</a:t>
                      </a:r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UI-A-1111</a:t>
                      </a: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 smtClean="0">
                          <a:effectLst/>
                        </a:rPr>
                        <a:t>회원가입</a:t>
                      </a:r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 smtClean="0">
                          <a:effectLst/>
                        </a:rPr>
                        <a:t>사용자 정보 입력 폼</a:t>
                      </a:r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dirty="0" smtClean="0">
                          <a:effectLst/>
                        </a:rPr>
                        <a:t>계정</a:t>
                      </a:r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8574041"/>
                  </a:ext>
                </a:extLst>
              </a:tr>
              <a:tr h="399295">
                <a:tc>
                  <a:txBody>
                    <a:bodyPr/>
                    <a:lstStyle/>
                    <a:p>
                      <a:pPr algn="ctr"/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>
                          <a:effectLst/>
                        </a:rPr>
                        <a:t>UI</a:t>
                      </a:r>
                      <a:r>
                        <a:rPr lang="en-US" sz="900" baseline="0" dirty="0" smtClean="0">
                          <a:effectLst/>
                        </a:rPr>
                        <a:t>_A_1112</a:t>
                      </a:r>
                      <a:endParaRPr 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 smtClean="0">
                          <a:effectLst/>
                        </a:rPr>
                        <a:t>이메일 인증 </a:t>
                      </a:r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 smtClean="0">
                          <a:effectLst/>
                        </a:rPr>
                        <a:t>이메일 인증 폼</a:t>
                      </a:r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1961409"/>
                  </a:ext>
                </a:extLst>
              </a:tr>
              <a:tr h="399295">
                <a:tc>
                  <a:txBody>
                    <a:bodyPr/>
                    <a:lstStyle/>
                    <a:p>
                      <a:pPr algn="ctr"/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effectLst/>
                        </a:rPr>
                        <a:t>UI</a:t>
                      </a:r>
                      <a:r>
                        <a:rPr lang="en-US" altLang="ko-KR" sz="900" baseline="0" dirty="0" smtClean="0">
                          <a:effectLst/>
                        </a:rPr>
                        <a:t>_A_1113</a:t>
                      </a:r>
                      <a:endParaRPr lang="en-US" altLang="ko-KR" sz="900" dirty="0" smtClean="0">
                        <a:effectLst/>
                      </a:endParaRPr>
                    </a:p>
                    <a:p>
                      <a:endParaRPr 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 smtClean="0">
                          <a:effectLst/>
                        </a:rPr>
                        <a:t>이메일 인증 성공 </a:t>
                      </a:r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 smtClean="0">
                          <a:effectLst/>
                        </a:rPr>
                        <a:t>이메일 인증 </a:t>
                      </a:r>
                      <a:r>
                        <a:rPr lang="ko-KR" altLang="en-US" sz="900" dirty="0" err="1" smtClean="0">
                          <a:effectLst/>
                        </a:rPr>
                        <a:t>성공창</a:t>
                      </a:r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5886046"/>
                  </a:ext>
                </a:extLst>
              </a:tr>
              <a:tr h="399295">
                <a:tc>
                  <a:txBody>
                    <a:bodyPr/>
                    <a:lstStyle/>
                    <a:p>
                      <a:pPr algn="ctr"/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effectLst/>
                        </a:rPr>
                        <a:t>UI</a:t>
                      </a:r>
                      <a:r>
                        <a:rPr lang="en-US" altLang="ko-KR" sz="900" baseline="0" dirty="0" smtClean="0">
                          <a:effectLst/>
                        </a:rPr>
                        <a:t>_A_1114</a:t>
                      </a:r>
                      <a:endParaRPr lang="en-US" altLang="ko-KR" sz="900" dirty="0" smtClean="0">
                        <a:effectLst/>
                      </a:endParaRPr>
                    </a:p>
                    <a:p>
                      <a:endParaRPr 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 smtClean="0">
                          <a:effectLst/>
                        </a:rPr>
                        <a:t>이메일 인증 실패</a:t>
                      </a:r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 smtClean="0">
                          <a:effectLst/>
                        </a:rPr>
                        <a:t>이메일 인증 </a:t>
                      </a:r>
                      <a:r>
                        <a:rPr lang="ko-KR" altLang="en-US" sz="900" dirty="0" err="1" smtClean="0">
                          <a:effectLst/>
                        </a:rPr>
                        <a:t>실패창</a:t>
                      </a:r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2017143"/>
                  </a:ext>
                </a:extLst>
              </a:tr>
              <a:tr h="399295">
                <a:tc>
                  <a:txBody>
                    <a:bodyPr/>
                    <a:lstStyle/>
                    <a:p>
                      <a:pPr algn="ctr"/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effectLst/>
                        </a:rPr>
                        <a:t>UI</a:t>
                      </a:r>
                      <a:r>
                        <a:rPr lang="en-US" altLang="ko-KR" sz="900" baseline="0" dirty="0" smtClean="0">
                          <a:effectLst/>
                        </a:rPr>
                        <a:t>_A_1115</a:t>
                      </a:r>
                      <a:endParaRPr lang="en-US" altLang="ko-KR" sz="900" dirty="0" smtClean="0">
                        <a:effectLst/>
                      </a:endParaRPr>
                    </a:p>
                    <a:p>
                      <a:endParaRPr 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 err="1" smtClean="0">
                          <a:effectLst/>
                        </a:rPr>
                        <a:t>핀번호</a:t>
                      </a:r>
                      <a:r>
                        <a:rPr lang="ko-KR" altLang="en-US" sz="900" dirty="0" smtClean="0">
                          <a:effectLst/>
                        </a:rPr>
                        <a:t> 생성</a:t>
                      </a:r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 smtClean="0">
                          <a:effectLst/>
                        </a:rPr>
                        <a:t>핀 번호 생성 폼</a:t>
                      </a:r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1835547"/>
                  </a:ext>
                </a:extLst>
              </a:tr>
              <a:tr h="399295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dirty="0">
                          <a:effectLst/>
                        </a:rPr>
                        <a:t> </a:t>
                      </a: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>
                          <a:effectLst/>
                        </a:rPr>
                        <a:t> </a:t>
                      </a:r>
                      <a:r>
                        <a:rPr lang="ko-KR" altLang="en-US" sz="900" dirty="0" smtClean="0">
                          <a:effectLst/>
                        </a:rPr>
                        <a:t>로그인</a:t>
                      </a:r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>
                          <a:effectLst/>
                        </a:rPr>
                        <a:t>UI-A-1116</a:t>
                      </a:r>
                      <a:endParaRPr 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 smtClean="0">
                          <a:effectLst/>
                        </a:rPr>
                        <a:t>로그인 폼</a:t>
                      </a:r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 smtClean="0">
                          <a:effectLst/>
                        </a:rPr>
                        <a:t>로그인 정보 입력 폼</a:t>
                      </a:r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>
                          <a:effectLst/>
                        </a:rPr>
                        <a:t> </a:t>
                      </a: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8818625"/>
                  </a:ext>
                </a:extLst>
              </a:tr>
              <a:tr h="477023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dirty="0">
                          <a:effectLst/>
                        </a:rPr>
                        <a:t> </a:t>
                      </a:r>
                      <a:r>
                        <a:rPr lang="ko-KR" altLang="en-US" sz="900" dirty="0" smtClean="0">
                          <a:effectLst/>
                        </a:rPr>
                        <a:t>프로필</a:t>
                      </a:r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>
                          <a:effectLst/>
                        </a:rPr>
                        <a:t> </a:t>
                      </a:r>
                      <a:r>
                        <a:rPr lang="ko-KR" altLang="en-US" sz="900" dirty="0" smtClean="0">
                          <a:effectLst/>
                        </a:rPr>
                        <a:t>프로필 생성</a:t>
                      </a:r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>
                          <a:effectLst/>
                        </a:rPr>
                        <a:t>UI-B-1117</a:t>
                      </a:r>
                      <a:endParaRPr 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 smtClean="0">
                          <a:effectLst/>
                        </a:rPr>
                        <a:t>프로필 생성 </a:t>
                      </a:r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 smtClean="0">
                          <a:effectLst/>
                        </a:rPr>
                        <a:t>프로필 정보 입력 폼</a:t>
                      </a:r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542149"/>
                  </a:ext>
                </a:extLst>
              </a:tr>
              <a:tr h="477023">
                <a:tc>
                  <a:txBody>
                    <a:bodyPr/>
                    <a:lstStyle/>
                    <a:p>
                      <a:pPr algn="ctr"/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 smtClean="0">
                          <a:effectLst/>
                        </a:rPr>
                        <a:t>닉네임</a:t>
                      </a:r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>
                          <a:effectLst/>
                        </a:rPr>
                        <a:t>UI–B-1118</a:t>
                      </a:r>
                      <a:endParaRPr 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 smtClean="0">
                          <a:effectLst/>
                        </a:rPr>
                        <a:t>닉네임 작성</a:t>
                      </a:r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 smtClean="0">
                          <a:effectLst/>
                        </a:rPr>
                        <a:t>닉네임 작성 폼</a:t>
                      </a:r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2739347"/>
                  </a:ext>
                </a:extLst>
              </a:tr>
              <a:tr h="477023">
                <a:tc>
                  <a:txBody>
                    <a:bodyPr/>
                    <a:lstStyle/>
                    <a:p>
                      <a:pPr algn="ctr"/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 smtClean="0">
                          <a:effectLst/>
                        </a:rPr>
                        <a:t>나이</a:t>
                      </a:r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900" dirty="0" smtClean="0">
                          <a:effectLst/>
                        </a:rPr>
                        <a:t>UI–B-1119</a:t>
                      </a:r>
                      <a:endParaRPr 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 smtClean="0">
                          <a:effectLst/>
                        </a:rPr>
                        <a:t>나이 선택</a:t>
                      </a:r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 smtClean="0">
                          <a:effectLst/>
                        </a:rPr>
                        <a:t>나이 선택 폼</a:t>
                      </a:r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6030191"/>
                  </a:ext>
                </a:extLst>
              </a:tr>
              <a:tr h="477023">
                <a:tc>
                  <a:txBody>
                    <a:bodyPr/>
                    <a:lstStyle/>
                    <a:p>
                      <a:pPr algn="ctr"/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 err="1" smtClean="0">
                          <a:effectLst/>
                        </a:rPr>
                        <a:t>아바타</a:t>
                      </a:r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900" dirty="0" smtClean="0">
                          <a:effectLst/>
                        </a:rPr>
                        <a:t>UI–B-1120</a:t>
                      </a:r>
                      <a:endParaRPr 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 err="1" smtClean="0">
                          <a:effectLst/>
                        </a:rPr>
                        <a:t>아바타</a:t>
                      </a:r>
                      <a:r>
                        <a:rPr lang="ko-KR" altLang="en-US" sz="900" dirty="0" smtClean="0">
                          <a:effectLst/>
                        </a:rPr>
                        <a:t> 선택</a:t>
                      </a:r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 err="1" smtClean="0">
                          <a:effectLst/>
                        </a:rPr>
                        <a:t>아바타</a:t>
                      </a:r>
                      <a:r>
                        <a:rPr lang="ko-KR" altLang="en-US" sz="900" dirty="0" smtClean="0">
                          <a:effectLst/>
                        </a:rPr>
                        <a:t> 선택 폼</a:t>
                      </a:r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475490"/>
                  </a:ext>
                </a:extLst>
              </a:tr>
              <a:tr h="477023">
                <a:tc>
                  <a:txBody>
                    <a:bodyPr/>
                    <a:lstStyle/>
                    <a:p>
                      <a:pPr algn="ctr"/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 smtClean="0">
                          <a:effectLst/>
                        </a:rPr>
                        <a:t>로고</a:t>
                      </a:r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900" dirty="0" smtClean="0">
                          <a:effectLst/>
                        </a:rPr>
                        <a:t>UI–B-1121</a:t>
                      </a:r>
                      <a:endParaRPr 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 smtClean="0">
                          <a:effectLst/>
                        </a:rPr>
                        <a:t>로고 선택</a:t>
                      </a:r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 smtClean="0">
                          <a:effectLst/>
                        </a:rPr>
                        <a:t>로고 선택 폼</a:t>
                      </a:r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5384146"/>
                  </a:ext>
                </a:extLst>
              </a:tr>
              <a:tr h="263769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dirty="0">
                          <a:effectLst/>
                        </a:rPr>
                        <a:t> </a:t>
                      </a: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>
                          <a:effectLst/>
                        </a:rPr>
                        <a:t> </a:t>
                      </a:r>
                      <a:r>
                        <a:rPr lang="ko-KR" altLang="en-US" sz="900" dirty="0" smtClean="0">
                          <a:effectLst/>
                        </a:rPr>
                        <a:t>프로필 선택</a:t>
                      </a:r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>
                          <a:effectLst/>
                        </a:rPr>
                        <a:t>UI-B-1122</a:t>
                      </a:r>
                      <a:endParaRPr 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 smtClean="0">
                          <a:effectLst/>
                        </a:rPr>
                        <a:t>프로필 선택 </a:t>
                      </a:r>
                      <a:endParaRPr lang="en-US" altLang="ko-KR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 smtClean="0">
                          <a:effectLst/>
                        </a:rPr>
                        <a:t>프로필 선택 폼</a:t>
                      </a:r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>
                          <a:effectLst/>
                        </a:rPr>
                        <a:t> </a:t>
                      </a: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3852341"/>
                  </a:ext>
                </a:extLst>
              </a:tr>
              <a:tr h="348403">
                <a:tc>
                  <a:txBody>
                    <a:bodyPr/>
                    <a:lstStyle/>
                    <a:p>
                      <a:pPr algn="ctr"/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 smtClean="0">
                          <a:effectLst/>
                        </a:rPr>
                        <a:t>부모님 프로필</a:t>
                      </a:r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900" dirty="0" smtClean="0">
                          <a:effectLst/>
                        </a:rPr>
                        <a:t>UI-B-1123</a:t>
                      </a:r>
                      <a:endParaRPr 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 smtClean="0">
                          <a:effectLst/>
                        </a:rPr>
                        <a:t>부모님 프로필</a:t>
                      </a:r>
                      <a:endParaRPr lang="en-US" altLang="ko-KR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 smtClean="0">
                          <a:effectLst/>
                        </a:rPr>
                        <a:t>아이들 데이터 </a:t>
                      </a:r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3934673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580878" y="65874"/>
            <a:ext cx="6629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/>
              <a:t>스크린 목록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531454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2462803"/>
              </p:ext>
            </p:extLst>
          </p:nvPr>
        </p:nvGraphicFramePr>
        <p:xfrm>
          <a:off x="358140" y="345599"/>
          <a:ext cx="11346180" cy="640080"/>
        </p:xfrm>
        <a:graphic>
          <a:graphicData uri="http://schemas.openxmlformats.org/drawingml/2006/table">
            <a:tbl>
              <a:tblPr/>
              <a:tblGrid>
                <a:gridCol w="2857500">
                  <a:extLst>
                    <a:ext uri="{9D8B030D-6E8A-4147-A177-3AD203B41FA5}">
                      <a16:colId xmlns:a16="http://schemas.microsoft.com/office/drawing/2014/main" val="515249827"/>
                    </a:ext>
                  </a:extLst>
                </a:gridCol>
                <a:gridCol w="2636520">
                  <a:extLst>
                    <a:ext uri="{9D8B030D-6E8A-4147-A177-3AD203B41FA5}">
                      <a16:colId xmlns:a16="http://schemas.microsoft.com/office/drawing/2014/main" val="1749535742"/>
                    </a:ext>
                  </a:extLst>
                </a:gridCol>
                <a:gridCol w="5852160">
                  <a:extLst>
                    <a:ext uri="{9D8B030D-6E8A-4147-A177-3AD203B41FA5}">
                      <a16:colId xmlns:a16="http://schemas.microsoft.com/office/drawing/2014/main" val="8511221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effectLst/>
                        </a:rPr>
                        <a:t>Page</a:t>
                      </a:r>
                      <a:r>
                        <a:rPr lang="en-US" sz="1600" b="1" baseline="0" dirty="0" smtClean="0">
                          <a:effectLst/>
                        </a:rPr>
                        <a:t> title</a:t>
                      </a:r>
                      <a:endParaRPr 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ID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Path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52876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effectLst/>
                        </a:rPr>
                        <a:t>부모님</a:t>
                      </a:r>
                      <a:r>
                        <a:rPr lang="ko-KR" altLang="en-US" sz="1400" baseline="0" dirty="0" smtClean="0">
                          <a:effectLst/>
                        </a:rPr>
                        <a:t> 프로필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effectLst/>
                        </a:rPr>
                        <a:t>UI-B-1123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effectLst/>
                        </a:rPr>
                        <a:t>로그인 </a:t>
                      </a:r>
                      <a:r>
                        <a:rPr lang="en-US" altLang="ko-KR" sz="1400" dirty="0" smtClean="0">
                          <a:effectLst/>
                        </a:rPr>
                        <a:t>&gt; </a:t>
                      </a:r>
                      <a:r>
                        <a:rPr lang="ko-KR" altLang="en-US" sz="1400" dirty="0" err="1" smtClean="0">
                          <a:effectLst/>
                        </a:rPr>
                        <a:t>메인페이지</a:t>
                      </a:r>
                      <a:r>
                        <a:rPr lang="ko-KR" altLang="en-US" sz="1400" dirty="0" smtClean="0">
                          <a:effectLst/>
                        </a:rPr>
                        <a:t> </a:t>
                      </a:r>
                      <a:r>
                        <a:rPr lang="en-US" altLang="ko-KR" sz="1400" dirty="0" smtClean="0">
                          <a:effectLst/>
                        </a:rPr>
                        <a:t>&gt; </a:t>
                      </a:r>
                      <a:r>
                        <a:rPr lang="ko-KR" altLang="en-US" sz="1400" dirty="0" smtClean="0">
                          <a:effectLst/>
                        </a:rPr>
                        <a:t>부모님 프로필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0168865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647700" y="1226820"/>
            <a:ext cx="3489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Screen</a:t>
            </a:r>
            <a:endParaRPr lang="ko-KR" altLang="en-US" b="1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2539180"/>
              </p:ext>
            </p:extLst>
          </p:nvPr>
        </p:nvGraphicFramePr>
        <p:xfrm>
          <a:off x="8113394" y="1817211"/>
          <a:ext cx="3590926" cy="34290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795463">
                  <a:extLst>
                    <a:ext uri="{9D8B030D-6E8A-4147-A177-3AD203B41FA5}">
                      <a16:colId xmlns:a16="http://schemas.microsoft.com/office/drawing/2014/main" val="1369789234"/>
                    </a:ext>
                  </a:extLst>
                </a:gridCol>
                <a:gridCol w="1795463">
                  <a:extLst>
                    <a:ext uri="{9D8B030D-6E8A-4147-A177-3AD203B41FA5}">
                      <a16:colId xmlns:a16="http://schemas.microsoft.com/office/drawing/2014/main" val="536856391"/>
                    </a:ext>
                  </a:extLst>
                </a:gridCol>
              </a:tblGrid>
              <a:tr h="57150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DESCRIBTION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125902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r>
                        <a:rPr lang="en-US" altLang="ko-KR" sz="1200" dirty="0" smtClean="0"/>
                        <a:t>1.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아이 데이터</a:t>
                      </a:r>
                      <a:r>
                        <a:rPr lang="ko-KR" altLang="en-US" sz="1200" dirty="0" smtClean="0"/>
                        <a:t> 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200" dirty="0" smtClean="0"/>
                        <a:t>-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단어 개수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발음 유사도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err="1" smtClean="0"/>
                        <a:t>일기달력</a:t>
                      </a:r>
                      <a:r>
                        <a:rPr lang="ko-KR" altLang="en-US" sz="1200" baseline="0" dirty="0" smtClean="0"/>
                        <a:t> 확인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8988690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2. PIN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번호</a:t>
                      </a:r>
                      <a:endParaRPr lang="ko-KR" altLang="en-US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PIN </a:t>
                      </a:r>
                      <a:r>
                        <a:rPr lang="ko-KR" altLang="en-US" sz="1200" dirty="0" smtClean="0"/>
                        <a:t>번호 수정</a:t>
                      </a:r>
                      <a:r>
                        <a:rPr lang="ko-KR" altLang="en-US" sz="1200" baseline="0" dirty="0" smtClean="0"/>
                        <a:t> 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8005049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3. </a:t>
                      </a:r>
                      <a:r>
                        <a:rPr lang="ko-KR" altLang="en-US" sz="1200" dirty="0" err="1" smtClean="0"/>
                        <a:t>뒤로가기</a:t>
                      </a:r>
                      <a:endParaRPr lang="ko-KR" altLang="en-US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1770608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/>
                        <a:t> </a:t>
                      </a:r>
                    </a:p>
                    <a:p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827257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0549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74946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2997628"/>
              </p:ext>
            </p:extLst>
          </p:nvPr>
        </p:nvGraphicFramePr>
        <p:xfrm>
          <a:off x="358140" y="345599"/>
          <a:ext cx="11346180" cy="640080"/>
        </p:xfrm>
        <a:graphic>
          <a:graphicData uri="http://schemas.openxmlformats.org/drawingml/2006/table">
            <a:tbl>
              <a:tblPr/>
              <a:tblGrid>
                <a:gridCol w="2857500">
                  <a:extLst>
                    <a:ext uri="{9D8B030D-6E8A-4147-A177-3AD203B41FA5}">
                      <a16:colId xmlns:a16="http://schemas.microsoft.com/office/drawing/2014/main" val="515249827"/>
                    </a:ext>
                  </a:extLst>
                </a:gridCol>
                <a:gridCol w="2636520">
                  <a:extLst>
                    <a:ext uri="{9D8B030D-6E8A-4147-A177-3AD203B41FA5}">
                      <a16:colId xmlns:a16="http://schemas.microsoft.com/office/drawing/2014/main" val="1749535742"/>
                    </a:ext>
                  </a:extLst>
                </a:gridCol>
                <a:gridCol w="5852160">
                  <a:extLst>
                    <a:ext uri="{9D8B030D-6E8A-4147-A177-3AD203B41FA5}">
                      <a16:colId xmlns:a16="http://schemas.microsoft.com/office/drawing/2014/main" val="8511221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effectLst/>
                        </a:rPr>
                        <a:t>Page</a:t>
                      </a:r>
                      <a:r>
                        <a:rPr lang="en-US" sz="1600" b="1" baseline="0" dirty="0" smtClean="0">
                          <a:effectLst/>
                        </a:rPr>
                        <a:t> title</a:t>
                      </a:r>
                      <a:endParaRPr 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ID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Path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52876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effectLst/>
                        </a:rPr>
                        <a:t>홈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effectLst/>
                        </a:rPr>
                        <a:t>UI-C-1224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effectLst/>
                        </a:rPr>
                        <a:t>로그인 </a:t>
                      </a:r>
                      <a:r>
                        <a:rPr lang="en-US" altLang="ko-KR" sz="1400" dirty="0" smtClean="0">
                          <a:effectLst/>
                        </a:rPr>
                        <a:t>&gt; HOME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0168865"/>
                  </a:ext>
                </a:extLst>
              </a:tr>
            </a:tbl>
          </a:graphicData>
        </a:graphic>
      </p:graphicFrame>
      <p:pic>
        <p:nvPicPr>
          <p:cNvPr id="15" name="그림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" y="1837293"/>
            <a:ext cx="7200000" cy="4500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7700" y="1226820"/>
            <a:ext cx="3489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Screen</a:t>
            </a:r>
            <a:endParaRPr lang="ko-KR" altLang="en-US" b="1" dirty="0"/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4283607"/>
              </p:ext>
            </p:extLst>
          </p:nvPr>
        </p:nvGraphicFramePr>
        <p:xfrm>
          <a:off x="8113394" y="1817211"/>
          <a:ext cx="3590926" cy="46405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795463">
                  <a:extLst>
                    <a:ext uri="{9D8B030D-6E8A-4147-A177-3AD203B41FA5}">
                      <a16:colId xmlns:a16="http://schemas.microsoft.com/office/drawing/2014/main" val="1369789234"/>
                    </a:ext>
                  </a:extLst>
                </a:gridCol>
                <a:gridCol w="1795463">
                  <a:extLst>
                    <a:ext uri="{9D8B030D-6E8A-4147-A177-3AD203B41FA5}">
                      <a16:colId xmlns:a16="http://schemas.microsoft.com/office/drawing/2014/main" val="536856391"/>
                    </a:ext>
                  </a:extLst>
                </a:gridCol>
              </a:tblGrid>
              <a:tr h="57150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DESCRIBTION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125902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r>
                        <a:rPr lang="en-US" altLang="ko-KR" sz="1200" dirty="0" smtClean="0"/>
                        <a:t>1. </a:t>
                      </a:r>
                      <a:r>
                        <a:rPr lang="ko-KR" altLang="en-US" sz="1200" dirty="0" smtClean="0"/>
                        <a:t>일기장 쓰기 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200" dirty="0" smtClean="0"/>
                        <a:t>-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클릭 시 일기장 쓰기 이동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8988690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2. </a:t>
                      </a:r>
                      <a:r>
                        <a:rPr lang="ko-KR" altLang="en-US" sz="1200" dirty="0" smtClean="0"/>
                        <a:t>일기</a:t>
                      </a:r>
                      <a:r>
                        <a:rPr lang="ko-KR" altLang="en-US" sz="1200" baseline="0" dirty="0" smtClean="0"/>
                        <a:t> 목록</a:t>
                      </a:r>
                      <a:endParaRPr lang="ko-KR" altLang="en-US" sz="1200" dirty="0" smtClean="0"/>
                    </a:p>
                    <a:p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-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클릭 시 일기 목록 쓰기 이동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8005049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3. </a:t>
                      </a:r>
                      <a:r>
                        <a:rPr lang="ko-KR" altLang="en-US" sz="1200" dirty="0" smtClean="0"/>
                        <a:t>단어장  </a:t>
                      </a:r>
                    </a:p>
                    <a:p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- </a:t>
                      </a:r>
                      <a:r>
                        <a:rPr kumimoji="0" lang="ko-KR" altLang="en-US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클릭 시 단어장 이동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1770608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4. </a:t>
                      </a:r>
                      <a:r>
                        <a:rPr lang="ko-KR" altLang="en-US" sz="1200" dirty="0" smtClean="0"/>
                        <a:t>내 프로필 </a:t>
                      </a:r>
                    </a:p>
                    <a:p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- </a:t>
                      </a:r>
                      <a:r>
                        <a:rPr kumimoji="0" lang="ko-KR" altLang="en-US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클릭 시 내 프로필  이동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827257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r>
                        <a:rPr lang="en-US" altLang="ko-KR" sz="1200" dirty="0" smtClean="0"/>
                        <a:t>5.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err="1" smtClean="0"/>
                        <a:t>튜토리얼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-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err="1" smtClean="0"/>
                        <a:t>튜토리얼</a:t>
                      </a:r>
                      <a:r>
                        <a:rPr lang="ko-KR" altLang="en-US" sz="1200" baseline="0" dirty="0" smtClean="0"/>
                        <a:t> 활성화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054949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r>
                        <a:rPr lang="en-US" altLang="ko-KR" sz="1200" dirty="0" smtClean="0"/>
                        <a:t>6.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음량 조절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200" dirty="0" smtClean="0"/>
                        <a:t>- </a:t>
                      </a:r>
                      <a:r>
                        <a:rPr lang="ko-KR" altLang="en-US" sz="1200" dirty="0" smtClean="0"/>
                        <a:t>음량 조절 칸 활성화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4120844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r>
                        <a:rPr lang="en-US" altLang="ko-KR" sz="1200" dirty="0" smtClean="0"/>
                        <a:t>7. </a:t>
                      </a:r>
                      <a:r>
                        <a:rPr lang="ko-KR" altLang="en-US" sz="1200" dirty="0" smtClean="0"/>
                        <a:t>설정 페이지 이동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200" dirty="0" smtClean="0"/>
                        <a:t>- </a:t>
                      </a:r>
                      <a:r>
                        <a:rPr lang="ko-KR" altLang="en-US" sz="1200" dirty="0" smtClean="0"/>
                        <a:t>부모님 페이지로 이동을 위한 </a:t>
                      </a:r>
                      <a:r>
                        <a:rPr lang="en-US" altLang="ko-KR" sz="1200" dirty="0" smtClean="0"/>
                        <a:t>PIN</a:t>
                      </a:r>
                      <a:r>
                        <a:rPr lang="ko-KR" altLang="en-US" sz="1200" dirty="0" smtClean="0"/>
                        <a:t>번호 입력 칸 생성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57319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87689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0685046"/>
              </p:ext>
            </p:extLst>
          </p:nvPr>
        </p:nvGraphicFramePr>
        <p:xfrm>
          <a:off x="358140" y="345599"/>
          <a:ext cx="11346180" cy="640080"/>
        </p:xfrm>
        <a:graphic>
          <a:graphicData uri="http://schemas.openxmlformats.org/drawingml/2006/table">
            <a:tbl>
              <a:tblPr/>
              <a:tblGrid>
                <a:gridCol w="2857500">
                  <a:extLst>
                    <a:ext uri="{9D8B030D-6E8A-4147-A177-3AD203B41FA5}">
                      <a16:colId xmlns:a16="http://schemas.microsoft.com/office/drawing/2014/main" val="515249827"/>
                    </a:ext>
                  </a:extLst>
                </a:gridCol>
                <a:gridCol w="2636520">
                  <a:extLst>
                    <a:ext uri="{9D8B030D-6E8A-4147-A177-3AD203B41FA5}">
                      <a16:colId xmlns:a16="http://schemas.microsoft.com/office/drawing/2014/main" val="1749535742"/>
                    </a:ext>
                  </a:extLst>
                </a:gridCol>
                <a:gridCol w="5852160">
                  <a:extLst>
                    <a:ext uri="{9D8B030D-6E8A-4147-A177-3AD203B41FA5}">
                      <a16:colId xmlns:a16="http://schemas.microsoft.com/office/drawing/2014/main" val="8511221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effectLst/>
                        </a:rPr>
                        <a:t>Page</a:t>
                      </a:r>
                      <a:r>
                        <a:rPr lang="en-US" sz="1600" b="1" baseline="0" dirty="0" smtClean="0">
                          <a:effectLst/>
                        </a:rPr>
                        <a:t> title</a:t>
                      </a:r>
                      <a:endParaRPr 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ID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Path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52876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effectLst/>
                        </a:rPr>
                        <a:t>일기 </a:t>
                      </a:r>
                      <a:r>
                        <a:rPr lang="ko-KR" altLang="en-US" sz="1400" dirty="0" smtClean="0">
                          <a:effectLst/>
                        </a:rPr>
                        <a:t>이미지 업로드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effectLst/>
                        </a:rPr>
                        <a:t>UI-C-1225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effectLst/>
                        </a:rPr>
                        <a:t>HOME &gt; </a:t>
                      </a:r>
                      <a:r>
                        <a:rPr lang="ko-KR" altLang="en-US" sz="1400" dirty="0" smtClean="0">
                          <a:effectLst/>
                        </a:rPr>
                        <a:t>일기쓰기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0168865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647700" y="1226820"/>
            <a:ext cx="3489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Screen</a:t>
            </a:r>
            <a:endParaRPr lang="ko-KR" altLang="en-US" b="1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672998"/>
              </p:ext>
            </p:extLst>
          </p:nvPr>
        </p:nvGraphicFramePr>
        <p:xfrm>
          <a:off x="7719060" y="1837294"/>
          <a:ext cx="4080216" cy="4089206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040108">
                  <a:extLst>
                    <a:ext uri="{9D8B030D-6E8A-4147-A177-3AD203B41FA5}">
                      <a16:colId xmlns:a16="http://schemas.microsoft.com/office/drawing/2014/main" val="1369789234"/>
                    </a:ext>
                  </a:extLst>
                </a:gridCol>
                <a:gridCol w="2040108">
                  <a:extLst>
                    <a:ext uri="{9D8B030D-6E8A-4147-A177-3AD203B41FA5}">
                      <a16:colId xmlns:a16="http://schemas.microsoft.com/office/drawing/2014/main" val="536856391"/>
                    </a:ext>
                  </a:extLst>
                </a:gridCol>
              </a:tblGrid>
              <a:tr h="38702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/>
                        <a:t>DESCRIBTION</a:t>
                      </a:r>
                      <a:endParaRPr lang="ko-KR" altLang="en-US" sz="1500" dirty="0"/>
                    </a:p>
                  </a:txBody>
                  <a:tcPr marL="75540" marR="75540" marT="37770" marB="37770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1259025"/>
                  </a:ext>
                </a:extLst>
              </a:tr>
              <a:tr h="839165">
                <a:tc>
                  <a:txBody>
                    <a:bodyPr/>
                    <a:lstStyle/>
                    <a:p>
                      <a:r>
                        <a:rPr lang="en-US" altLang="ko-KR" sz="900" dirty="0" smtClean="0"/>
                        <a:t>11.</a:t>
                      </a:r>
                      <a:r>
                        <a:rPr lang="en-US" altLang="ko-KR" sz="900" baseline="0" dirty="0" smtClean="0"/>
                        <a:t> </a:t>
                      </a:r>
                      <a:r>
                        <a:rPr lang="ko-KR" altLang="en-US" sz="900" dirty="0" smtClean="0"/>
                        <a:t>이미지 업로드</a:t>
                      </a:r>
                      <a:endParaRPr lang="ko-KR" altLang="en-US" sz="900" dirty="0"/>
                    </a:p>
                  </a:txBody>
                  <a:tcPr marL="75540" marR="75540" marT="37770" marB="37770"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900" baseline="0" dirty="0" smtClean="0"/>
                        <a:t>이미지 업로드 시 이미지 </a:t>
                      </a:r>
                      <a:r>
                        <a:rPr lang="ko-KR" altLang="en-US" sz="900" baseline="0" dirty="0" err="1" smtClean="0"/>
                        <a:t>캡셔닝될</a:t>
                      </a:r>
                      <a:r>
                        <a:rPr lang="ko-KR" altLang="en-US" sz="900" baseline="0" dirty="0" smtClean="0"/>
                        <a:t> 동안 </a:t>
                      </a:r>
                      <a:r>
                        <a:rPr lang="ko-KR" altLang="en-US" sz="900" baseline="0" dirty="0" err="1" smtClean="0"/>
                        <a:t>로딩창</a:t>
                      </a:r>
                      <a:r>
                        <a:rPr lang="ko-KR" altLang="en-US" sz="900" baseline="0" dirty="0" smtClean="0"/>
                        <a:t> 발현</a:t>
                      </a:r>
                      <a:endParaRPr lang="en-US" altLang="ko-KR" sz="900" baseline="0" dirty="0" smtClean="0"/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900" baseline="0" dirty="0" smtClean="0"/>
                        <a:t>이미지 </a:t>
                      </a:r>
                      <a:r>
                        <a:rPr lang="ko-KR" altLang="en-US" sz="900" baseline="0" dirty="0" err="1" smtClean="0"/>
                        <a:t>캡셔닝</a:t>
                      </a:r>
                      <a:r>
                        <a:rPr lang="ko-KR" altLang="en-US" sz="900" baseline="0" dirty="0" smtClean="0"/>
                        <a:t> 가능 여부 판단 </a:t>
                      </a:r>
                      <a:r>
                        <a:rPr lang="en-US" altLang="ko-KR" sz="900" baseline="0" dirty="0" smtClean="0"/>
                        <a:t>(</a:t>
                      </a:r>
                      <a:r>
                        <a:rPr lang="ko-KR" altLang="en-US" sz="900" baseline="0" dirty="0" smtClean="0"/>
                        <a:t>불가 시 </a:t>
                      </a:r>
                      <a:r>
                        <a:rPr lang="ko-KR" altLang="en-US" sz="900" baseline="0" dirty="0" err="1" smtClean="0"/>
                        <a:t>재업로드</a:t>
                      </a:r>
                      <a:r>
                        <a:rPr lang="ko-KR" altLang="en-US" sz="900" baseline="0" dirty="0" smtClean="0"/>
                        <a:t> 요청</a:t>
                      </a:r>
                      <a:r>
                        <a:rPr lang="en-US" altLang="ko-KR" sz="900" baseline="0" dirty="0" smtClean="0"/>
                        <a:t>)</a:t>
                      </a:r>
                      <a:endParaRPr lang="ko-KR" altLang="en-US" sz="900" dirty="0"/>
                    </a:p>
                  </a:txBody>
                  <a:tcPr marL="75540" marR="75540" marT="37770" marB="37770"/>
                </a:tc>
                <a:extLst>
                  <a:ext uri="{0D108BD9-81ED-4DB2-BD59-A6C34878D82A}">
                    <a16:rowId xmlns:a16="http://schemas.microsoft.com/office/drawing/2014/main" val="3668988690"/>
                  </a:ext>
                </a:extLst>
              </a:tr>
              <a:tr h="38702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/>
                        <a:t>22.</a:t>
                      </a:r>
                      <a:r>
                        <a:rPr lang="en-US" altLang="ko-KR" sz="900" baseline="0" dirty="0" smtClean="0"/>
                        <a:t> </a:t>
                      </a:r>
                      <a:r>
                        <a:rPr lang="ko-KR" altLang="en-US" sz="900" dirty="0" smtClean="0"/>
                        <a:t>단어 </a:t>
                      </a:r>
                    </a:p>
                    <a:p>
                      <a:endParaRPr lang="ko-KR" altLang="en-US" sz="900" dirty="0"/>
                    </a:p>
                  </a:txBody>
                  <a:tcPr marL="75540" marR="75540" marT="37770" marB="3777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-</a:t>
                      </a:r>
                      <a:r>
                        <a:rPr lang="en-US" altLang="ko-KR" sz="900" baseline="0" dirty="0" smtClean="0"/>
                        <a:t> </a:t>
                      </a:r>
                      <a:r>
                        <a:rPr lang="ko-KR" altLang="en-US" sz="900" baseline="0" dirty="0" smtClean="0"/>
                        <a:t>클릭 시 뒤집어지며 한글 뜻이 보임</a:t>
                      </a:r>
                      <a:endParaRPr lang="ko-KR" altLang="en-US" sz="900" dirty="0"/>
                    </a:p>
                  </a:txBody>
                  <a:tcPr marL="75540" marR="75540" marT="37770" marB="37770"/>
                </a:tc>
                <a:extLst>
                  <a:ext uri="{0D108BD9-81ED-4DB2-BD59-A6C34878D82A}">
                    <a16:rowId xmlns:a16="http://schemas.microsoft.com/office/drawing/2014/main" val="1498005049"/>
                  </a:ext>
                </a:extLst>
              </a:tr>
              <a:tr h="38702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/>
                        <a:t>33.</a:t>
                      </a:r>
                      <a:r>
                        <a:rPr lang="en-US" altLang="ko-KR" sz="900" baseline="0" dirty="0" smtClean="0"/>
                        <a:t> </a:t>
                      </a:r>
                      <a:r>
                        <a:rPr lang="ko-KR" altLang="en-US" sz="900" dirty="0" smtClean="0"/>
                        <a:t>확성기</a:t>
                      </a:r>
                    </a:p>
                    <a:p>
                      <a:endParaRPr lang="ko-KR" altLang="en-US" sz="900" dirty="0"/>
                    </a:p>
                  </a:txBody>
                  <a:tcPr marL="75540" marR="75540" marT="37770" marB="37770"/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- </a:t>
                      </a:r>
                      <a:r>
                        <a:rPr kumimoji="0" lang="ko-KR" altLang="en-US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클릭 시 해당 단어 </a:t>
                      </a:r>
                      <a:r>
                        <a:rPr kumimoji="0" lang="ko-KR" altLang="en-US" sz="9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발음소리</a:t>
                      </a:r>
                      <a:r>
                        <a:rPr kumimoji="0" lang="ko-KR" altLang="en-US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 들림</a:t>
                      </a:r>
                      <a:r>
                        <a:rPr kumimoji="0" lang="en-US" altLang="ko-KR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.</a:t>
                      </a:r>
                      <a:endParaRPr lang="ko-KR" altLang="en-US" sz="900" dirty="0"/>
                    </a:p>
                  </a:txBody>
                  <a:tcPr marL="75540" marR="75540" marT="37770" marB="37770"/>
                </a:tc>
                <a:extLst>
                  <a:ext uri="{0D108BD9-81ED-4DB2-BD59-A6C34878D82A}">
                    <a16:rowId xmlns:a16="http://schemas.microsoft.com/office/drawing/2014/main" val="3801770608"/>
                  </a:ext>
                </a:extLst>
              </a:tr>
              <a:tr h="44495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/>
                        <a:t>44.</a:t>
                      </a:r>
                      <a:r>
                        <a:rPr lang="en-US" altLang="ko-KR" sz="900" baseline="0" dirty="0" smtClean="0"/>
                        <a:t> </a:t>
                      </a:r>
                      <a:r>
                        <a:rPr lang="ko-KR" altLang="en-US" sz="900" dirty="0" smtClean="0"/>
                        <a:t>단어장에 추가하기 </a:t>
                      </a:r>
                    </a:p>
                  </a:txBody>
                  <a:tcPr marL="75540" marR="75540" marT="37770" marB="37770"/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- </a:t>
                      </a:r>
                      <a:r>
                        <a:rPr kumimoji="0" lang="ko-KR" altLang="en-US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체크된 단어를 단어장에 추가</a:t>
                      </a:r>
                      <a:endParaRPr lang="ko-KR" altLang="en-US" sz="900" dirty="0"/>
                    </a:p>
                  </a:txBody>
                  <a:tcPr marL="75540" marR="75540" marT="37770" marB="37770"/>
                </a:tc>
                <a:extLst>
                  <a:ext uri="{0D108BD9-81ED-4DB2-BD59-A6C34878D82A}">
                    <a16:rowId xmlns:a16="http://schemas.microsoft.com/office/drawing/2014/main" val="2296037831"/>
                  </a:ext>
                </a:extLst>
              </a:tr>
              <a:tr h="482946">
                <a:tc>
                  <a:txBody>
                    <a:bodyPr/>
                    <a:lstStyle/>
                    <a:p>
                      <a:r>
                        <a:rPr lang="en-US" altLang="ko-KR" sz="900" dirty="0" smtClean="0"/>
                        <a:t>45.</a:t>
                      </a:r>
                      <a:r>
                        <a:rPr lang="en-US" altLang="ko-KR" sz="900" baseline="0" dirty="0" smtClean="0"/>
                        <a:t> </a:t>
                      </a:r>
                      <a:r>
                        <a:rPr lang="ko-KR" altLang="en-US" sz="900" baseline="0" dirty="0" smtClean="0"/>
                        <a:t>작성하기</a:t>
                      </a:r>
                      <a:endParaRPr lang="ko-KR" altLang="en-US" sz="900" dirty="0"/>
                    </a:p>
                  </a:txBody>
                  <a:tcPr marL="75540" marR="75540" marT="37770" marB="37770"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900" dirty="0" smtClean="0"/>
                        <a:t>- </a:t>
                      </a:r>
                      <a:r>
                        <a:rPr lang="ko-KR" altLang="en-US" sz="900" dirty="0" smtClean="0"/>
                        <a:t>작성 페이지로 이동</a:t>
                      </a:r>
                      <a:endParaRPr lang="ko-KR" altLang="en-US" sz="900" dirty="0"/>
                    </a:p>
                  </a:txBody>
                  <a:tcPr marL="75540" marR="75540" marT="37770" marB="37770"/>
                </a:tc>
                <a:extLst>
                  <a:ext uri="{0D108BD9-81ED-4DB2-BD59-A6C34878D82A}">
                    <a16:rowId xmlns:a16="http://schemas.microsoft.com/office/drawing/2014/main" val="3418272575"/>
                  </a:ext>
                </a:extLst>
              </a:tr>
              <a:tr h="387023">
                <a:tc>
                  <a:txBody>
                    <a:bodyPr/>
                    <a:lstStyle/>
                    <a:p>
                      <a:r>
                        <a:rPr lang="en-US" altLang="ko-KR" sz="900" dirty="0" smtClean="0"/>
                        <a:t>86. </a:t>
                      </a:r>
                      <a:r>
                        <a:rPr lang="ko-KR" altLang="en-US" sz="900" dirty="0" smtClean="0"/>
                        <a:t>뒤로 가기</a:t>
                      </a:r>
                      <a:endParaRPr lang="ko-KR" altLang="en-US" sz="900" dirty="0"/>
                    </a:p>
                  </a:txBody>
                  <a:tcPr marL="75540" marR="75540" marT="37770" marB="3777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- </a:t>
                      </a:r>
                      <a:r>
                        <a:rPr lang="ko-KR" altLang="en-US" sz="900" dirty="0" smtClean="0"/>
                        <a:t>클릭 시 메인페이지로 이동</a:t>
                      </a:r>
                      <a:endParaRPr lang="ko-KR" altLang="en-US" sz="900" dirty="0"/>
                    </a:p>
                  </a:txBody>
                  <a:tcPr marL="75540" marR="75540" marT="37770" marB="37770"/>
                </a:tc>
                <a:extLst>
                  <a:ext uri="{0D108BD9-81ED-4DB2-BD59-A6C34878D82A}">
                    <a16:rowId xmlns:a16="http://schemas.microsoft.com/office/drawing/2014/main" val="115054949"/>
                  </a:ext>
                </a:extLst>
              </a:tr>
              <a:tr h="387023">
                <a:tc>
                  <a:txBody>
                    <a:bodyPr/>
                    <a:lstStyle/>
                    <a:p>
                      <a:endParaRPr lang="ko-KR" altLang="en-US" sz="900" dirty="0"/>
                    </a:p>
                  </a:txBody>
                  <a:tcPr marL="75540" marR="75540" marT="37770" marB="3777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75540" marR="75540" marT="37770" marB="37770"/>
                </a:tc>
                <a:extLst>
                  <a:ext uri="{0D108BD9-81ED-4DB2-BD59-A6C34878D82A}">
                    <a16:rowId xmlns:a16="http://schemas.microsoft.com/office/drawing/2014/main" val="1293591612"/>
                  </a:ext>
                </a:extLst>
              </a:tr>
              <a:tr h="387023">
                <a:tc>
                  <a:txBody>
                    <a:bodyPr/>
                    <a:lstStyle/>
                    <a:p>
                      <a:endParaRPr lang="ko-KR" altLang="en-US" sz="900" dirty="0"/>
                    </a:p>
                  </a:txBody>
                  <a:tcPr marL="75540" marR="75540" marT="37770" marB="3777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75540" marR="75540" marT="37770" marB="37770"/>
                </a:tc>
                <a:extLst>
                  <a:ext uri="{0D108BD9-81ED-4DB2-BD59-A6C34878D82A}">
                    <a16:rowId xmlns:a16="http://schemas.microsoft.com/office/drawing/2014/main" val="2034550775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" y="1837293"/>
            <a:ext cx="7200000" cy="4730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9831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6509532"/>
              </p:ext>
            </p:extLst>
          </p:nvPr>
        </p:nvGraphicFramePr>
        <p:xfrm>
          <a:off x="358140" y="345599"/>
          <a:ext cx="11346180" cy="640080"/>
        </p:xfrm>
        <a:graphic>
          <a:graphicData uri="http://schemas.openxmlformats.org/drawingml/2006/table">
            <a:tbl>
              <a:tblPr/>
              <a:tblGrid>
                <a:gridCol w="2857500">
                  <a:extLst>
                    <a:ext uri="{9D8B030D-6E8A-4147-A177-3AD203B41FA5}">
                      <a16:colId xmlns:a16="http://schemas.microsoft.com/office/drawing/2014/main" val="515249827"/>
                    </a:ext>
                  </a:extLst>
                </a:gridCol>
                <a:gridCol w="2636520">
                  <a:extLst>
                    <a:ext uri="{9D8B030D-6E8A-4147-A177-3AD203B41FA5}">
                      <a16:colId xmlns:a16="http://schemas.microsoft.com/office/drawing/2014/main" val="1749535742"/>
                    </a:ext>
                  </a:extLst>
                </a:gridCol>
                <a:gridCol w="5852160">
                  <a:extLst>
                    <a:ext uri="{9D8B030D-6E8A-4147-A177-3AD203B41FA5}">
                      <a16:colId xmlns:a16="http://schemas.microsoft.com/office/drawing/2014/main" val="8511221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effectLst/>
                        </a:rPr>
                        <a:t>Page</a:t>
                      </a:r>
                      <a:r>
                        <a:rPr lang="en-US" sz="1600" b="1" baseline="0" dirty="0" smtClean="0">
                          <a:effectLst/>
                        </a:rPr>
                        <a:t> title</a:t>
                      </a:r>
                      <a:endParaRPr 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ID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Path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52876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effectLst/>
                        </a:rPr>
                        <a:t>일기 쓰기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effectLst/>
                        </a:rPr>
                        <a:t>UI-C-1225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effectLst/>
                        </a:rPr>
                        <a:t>로그인 </a:t>
                      </a:r>
                      <a:r>
                        <a:rPr lang="en-US" altLang="ko-KR" sz="1400" dirty="0" smtClean="0">
                          <a:effectLst/>
                        </a:rPr>
                        <a:t>&gt; HOME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0168865"/>
                  </a:ext>
                </a:extLst>
              </a:tr>
            </a:tbl>
          </a:graphicData>
        </a:graphic>
      </p:graphicFrame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1731963" y="181768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9087859"/>
              </p:ext>
            </p:extLst>
          </p:nvPr>
        </p:nvGraphicFramePr>
        <p:xfrm>
          <a:off x="1519860" y="1874183"/>
          <a:ext cx="9152280" cy="4640590"/>
        </p:xfrm>
        <a:graphic>
          <a:graphicData uri="http://schemas.openxmlformats.org/drawingml/2006/table">
            <a:tbl>
              <a:tblPr/>
              <a:tblGrid>
                <a:gridCol w="720420">
                  <a:extLst>
                    <a:ext uri="{9D8B030D-6E8A-4147-A177-3AD203B41FA5}">
                      <a16:colId xmlns:a16="http://schemas.microsoft.com/office/drawing/2014/main" val="2253537751"/>
                    </a:ext>
                  </a:extLst>
                </a:gridCol>
                <a:gridCol w="2940492">
                  <a:extLst>
                    <a:ext uri="{9D8B030D-6E8A-4147-A177-3AD203B41FA5}">
                      <a16:colId xmlns:a16="http://schemas.microsoft.com/office/drawing/2014/main" val="3086551818"/>
                    </a:ext>
                  </a:extLst>
                </a:gridCol>
                <a:gridCol w="1067628">
                  <a:extLst>
                    <a:ext uri="{9D8B030D-6E8A-4147-A177-3AD203B41FA5}">
                      <a16:colId xmlns:a16="http://schemas.microsoft.com/office/drawing/2014/main" val="3302926764"/>
                    </a:ext>
                  </a:extLst>
                </a:gridCol>
                <a:gridCol w="1554480">
                  <a:extLst>
                    <a:ext uri="{9D8B030D-6E8A-4147-A177-3AD203B41FA5}">
                      <a16:colId xmlns:a16="http://schemas.microsoft.com/office/drawing/2014/main" val="345683347"/>
                    </a:ext>
                  </a:extLst>
                </a:gridCol>
                <a:gridCol w="2869260">
                  <a:extLst>
                    <a:ext uri="{9D8B030D-6E8A-4147-A177-3AD203B41FA5}">
                      <a16:colId xmlns:a16="http://schemas.microsoft.com/office/drawing/2014/main" val="268148528"/>
                    </a:ext>
                  </a:extLst>
                </a:gridCol>
              </a:tblGrid>
              <a:tr h="172256"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effectLst/>
                        </a:rPr>
                        <a:t>No</a:t>
                      </a:r>
                    </a:p>
                  </a:txBody>
                  <a:tcPr marL="37447" marR="37447" marT="18723" marB="18723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effectLst/>
                        </a:rPr>
                        <a:t>When</a:t>
                      </a:r>
                    </a:p>
                  </a:txBody>
                  <a:tcPr marL="37447" marR="37447" marT="18723" marB="18723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effectLst/>
                        </a:rPr>
                        <a:t>Given#1</a:t>
                      </a:r>
                    </a:p>
                  </a:txBody>
                  <a:tcPr marL="37447" marR="37447" marT="18723" marB="18723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effectLst/>
                        </a:rPr>
                        <a:t>Given#2</a:t>
                      </a:r>
                    </a:p>
                  </a:txBody>
                  <a:tcPr marL="37447" marR="37447" marT="18723" marB="18723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effectLst/>
                        </a:rPr>
                        <a:t>Then</a:t>
                      </a:r>
                    </a:p>
                  </a:txBody>
                  <a:tcPr marL="37447" marR="37447" marT="18723" marB="18723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3195424"/>
                  </a:ext>
                </a:extLst>
              </a:tr>
              <a:tr h="29208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effectLst/>
                        </a:rPr>
                        <a:t>1</a:t>
                      </a: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 smtClean="0">
                          <a:effectLst/>
                        </a:rPr>
                        <a:t>이미지 업로드 </a:t>
                      </a:r>
                      <a:r>
                        <a:rPr lang="en-US" altLang="ko-KR" sz="1100" dirty="0" smtClean="0">
                          <a:effectLst/>
                        </a:rPr>
                        <a:t>: YES</a:t>
                      </a:r>
                      <a:endParaRPr lang="en-US" altLang="ko-KR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 smtClean="0">
                          <a:effectLst/>
                        </a:rPr>
                        <a:t>이미지 </a:t>
                      </a:r>
                      <a:r>
                        <a:rPr lang="ko-KR" altLang="en-US" sz="1100" dirty="0" err="1" smtClean="0">
                          <a:effectLst/>
                        </a:rPr>
                        <a:t>캡셔닝</a:t>
                      </a:r>
                      <a:r>
                        <a:rPr lang="ko-KR" altLang="en-US" sz="1100" dirty="0" smtClean="0">
                          <a:effectLst/>
                        </a:rPr>
                        <a:t> 불가</a:t>
                      </a:r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altLang="ko-KR" sz="1100" dirty="0" smtClean="0">
                          <a:effectLst/>
                        </a:rPr>
                        <a:t>-</a:t>
                      </a:r>
                      <a:r>
                        <a:rPr lang="en-US" altLang="ko-KR" sz="1100" baseline="0" dirty="0" smtClean="0">
                          <a:effectLst/>
                        </a:rPr>
                        <a:t> </a:t>
                      </a:r>
                      <a:r>
                        <a:rPr lang="ko-KR" altLang="en-US" sz="1100" baseline="0" dirty="0" smtClean="0">
                          <a:effectLst/>
                        </a:rPr>
                        <a:t>이미지 </a:t>
                      </a:r>
                      <a:r>
                        <a:rPr lang="ko-KR" altLang="en-US" sz="1100" baseline="0" dirty="0" err="1" smtClean="0">
                          <a:effectLst/>
                        </a:rPr>
                        <a:t>재업로드</a:t>
                      </a:r>
                      <a:r>
                        <a:rPr lang="ko-KR" altLang="en-US" sz="1100" baseline="0" dirty="0" smtClean="0">
                          <a:effectLst/>
                        </a:rPr>
                        <a:t> 요청</a:t>
                      </a:r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6539401"/>
                  </a:ext>
                </a:extLst>
              </a:tr>
              <a:tr h="29208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 smtClean="0">
                          <a:effectLst/>
                        </a:rPr>
                        <a:t>2</a:t>
                      </a:r>
                      <a:endParaRPr lang="en-US" altLang="ko-KR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 smtClean="0">
                          <a:effectLst/>
                        </a:rPr>
                        <a:t>이미지 업로드 </a:t>
                      </a:r>
                      <a:r>
                        <a:rPr lang="en-US" altLang="ko-KR" sz="1100" dirty="0" smtClean="0">
                          <a:effectLst/>
                        </a:rPr>
                        <a:t>: NO</a:t>
                      </a:r>
                      <a:endParaRPr lang="en-US" altLang="ko-KR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altLang="ko-KR" sz="1100" dirty="0" smtClean="0">
                          <a:effectLst/>
                        </a:rPr>
                        <a:t> - </a:t>
                      </a:r>
                      <a:r>
                        <a:rPr lang="ko-KR" altLang="en-US" sz="1100" dirty="0" smtClean="0">
                          <a:effectLst/>
                        </a:rPr>
                        <a:t>이미지 업로드 요청</a:t>
                      </a:r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533101"/>
                  </a:ext>
                </a:extLst>
              </a:tr>
              <a:tr h="42689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effectLst/>
                        </a:rPr>
                        <a:t>3</a:t>
                      </a: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 smtClean="0">
                          <a:effectLst/>
                        </a:rPr>
                        <a:t>단어장에 추가하기 </a:t>
                      </a:r>
                      <a:r>
                        <a:rPr lang="en-US" altLang="ko-KR" sz="1100" dirty="0" smtClean="0">
                          <a:effectLst/>
                        </a:rPr>
                        <a:t>: YES / </a:t>
                      </a:r>
                      <a:r>
                        <a:rPr lang="ko-KR" altLang="en-US" sz="1100" dirty="0" smtClean="0">
                          <a:effectLst/>
                        </a:rPr>
                        <a:t>단어 체크 </a:t>
                      </a:r>
                      <a:r>
                        <a:rPr lang="en-US" altLang="ko-KR" sz="1100" dirty="0" smtClean="0">
                          <a:effectLst/>
                        </a:rPr>
                        <a:t>: YES</a:t>
                      </a:r>
                      <a:endParaRPr lang="en-US" altLang="ko-KR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 smtClean="0">
                          <a:effectLst/>
                        </a:rPr>
                        <a:t>체크된 단어가 이미 중복된 단어일 경우</a:t>
                      </a:r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altLang="ko-KR" sz="1100" dirty="0" smtClean="0">
                          <a:effectLst/>
                        </a:rPr>
                        <a:t>- “</a:t>
                      </a:r>
                      <a:r>
                        <a:rPr lang="ko-KR" altLang="en-US" sz="1100" dirty="0" smtClean="0">
                          <a:effectLst/>
                        </a:rPr>
                        <a:t>이미 단어가 있습니다</a:t>
                      </a:r>
                      <a:r>
                        <a:rPr lang="en-US" altLang="ko-KR" sz="1100" dirty="0" smtClean="0">
                          <a:effectLst/>
                        </a:rPr>
                        <a:t>” </a:t>
                      </a:r>
                      <a:r>
                        <a:rPr lang="ko-KR" altLang="en-US" sz="1100" dirty="0" smtClean="0">
                          <a:effectLst/>
                        </a:rPr>
                        <a:t>내 단어장에 추가하기 버튼 아래 팝업</a:t>
                      </a:r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2428821"/>
                  </a:ext>
                </a:extLst>
              </a:tr>
              <a:tr h="40682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effectLst/>
                        </a:rPr>
                        <a:t>4</a:t>
                      </a: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 smtClean="0">
                          <a:effectLst/>
                        </a:rPr>
                        <a:t>단어장에 추가하기 </a:t>
                      </a:r>
                      <a:r>
                        <a:rPr lang="en-US" altLang="ko-KR" sz="1100" dirty="0" smtClean="0">
                          <a:effectLst/>
                        </a:rPr>
                        <a:t>: YES</a:t>
                      </a:r>
                      <a:r>
                        <a:rPr lang="en-US" altLang="ko-KR" sz="1100" baseline="0" dirty="0" smtClean="0">
                          <a:effectLst/>
                        </a:rPr>
                        <a:t> / </a:t>
                      </a:r>
                      <a:r>
                        <a:rPr lang="ko-KR" altLang="en-US" sz="1100" baseline="0" dirty="0" smtClean="0">
                          <a:effectLst/>
                        </a:rPr>
                        <a:t>단어 체크 </a:t>
                      </a:r>
                      <a:r>
                        <a:rPr lang="en-US" altLang="ko-KR" sz="1100" baseline="0" dirty="0" smtClean="0">
                          <a:effectLst/>
                        </a:rPr>
                        <a:t>: NO</a:t>
                      </a:r>
                      <a:endParaRPr lang="en-US" altLang="ko-KR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 smtClean="0">
                          <a:effectLst/>
                        </a:rPr>
                        <a:t>체크된 단어가 없을 경우</a:t>
                      </a:r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altLang="ko-KR" sz="1100" dirty="0" smtClean="0">
                          <a:effectLst/>
                        </a:rPr>
                        <a:t>- “</a:t>
                      </a:r>
                      <a:r>
                        <a:rPr lang="ko-KR" altLang="en-US" sz="1100" dirty="0" smtClean="0">
                          <a:effectLst/>
                        </a:rPr>
                        <a:t>단어를 선택하세요</a:t>
                      </a:r>
                      <a:r>
                        <a:rPr lang="en-US" altLang="ko-KR" sz="1100" dirty="0" smtClean="0">
                          <a:effectLst/>
                        </a:rPr>
                        <a:t>” </a:t>
                      </a:r>
                      <a:r>
                        <a:rPr lang="ko-KR" altLang="en-US" sz="1100" dirty="0" smtClean="0">
                          <a:effectLst/>
                        </a:rPr>
                        <a:t>내 단어장에 추가하기 버튼 아래 팝업</a:t>
                      </a:r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1157392"/>
                  </a:ext>
                </a:extLst>
              </a:tr>
              <a:tr h="29208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effectLst/>
                        </a:rPr>
                        <a:t>4</a:t>
                      </a: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altLang="ko-KR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9292147"/>
                  </a:ext>
                </a:extLst>
              </a:tr>
              <a:tr h="42689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effectLst/>
                        </a:rPr>
                        <a:t>5</a:t>
                      </a: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6816570"/>
                  </a:ext>
                </a:extLst>
              </a:tr>
              <a:tr h="42689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effectLst/>
                        </a:rPr>
                        <a:t>6</a:t>
                      </a: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altLang="ko-KR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3070194"/>
                  </a:ext>
                </a:extLst>
              </a:tr>
              <a:tr h="42689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effectLst/>
                        </a:rPr>
                        <a:t>7</a:t>
                      </a: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altLang="ko-KR" sz="110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100" dirty="0" smtClean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1455299"/>
                  </a:ext>
                </a:extLst>
              </a:tr>
              <a:tr h="42689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effectLst/>
                        </a:rPr>
                        <a:t>8</a:t>
                      </a: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altLang="ko-KR" sz="110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100" dirty="0" smtClean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0103545"/>
                  </a:ext>
                </a:extLst>
              </a:tr>
              <a:tr h="42689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effectLst/>
                        </a:rPr>
                        <a:t>9</a:t>
                      </a: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altLang="ko-KR" sz="110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100" dirty="0" smtClean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9537471"/>
                  </a:ext>
                </a:extLst>
              </a:tr>
              <a:tr h="42689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effectLst/>
                        </a:rPr>
                        <a:t>10</a:t>
                      </a: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altLang="ko-KR" sz="110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100" dirty="0" smtClean="0">
                        <a:effectLst/>
                      </a:endParaRPr>
                    </a:p>
                  </a:txBody>
                  <a:tcPr marL="44936" marR="44936" marT="22468" marB="22468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12059060"/>
                  </a:ext>
                </a:extLst>
              </a:tr>
            </a:tbl>
          </a:graphicData>
        </a:graphic>
      </p:graphicFrame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3511550" y="17907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47700" y="1226820"/>
            <a:ext cx="3489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Check list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250755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7249884"/>
              </p:ext>
            </p:extLst>
          </p:nvPr>
        </p:nvGraphicFramePr>
        <p:xfrm>
          <a:off x="358140" y="345599"/>
          <a:ext cx="11346180" cy="640080"/>
        </p:xfrm>
        <a:graphic>
          <a:graphicData uri="http://schemas.openxmlformats.org/drawingml/2006/table">
            <a:tbl>
              <a:tblPr/>
              <a:tblGrid>
                <a:gridCol w="2857500">
                  <a:extLst>
                    <a:ext uri="{9D8B030D-6E8A-4147-A177-3AD203B41FA5}">
                      <a16:colId xmlns:a16="http://schemas.microsoft.com/office/drawing/2014/main" val="515249827"/>
                    </a:ext>
                  </a:extLst>
                </a:gridCol>
                <a:gridCol w="2636520">
                  <a:extLst>
                    <a:ext uri="{9D8B030D-6E8A-4147-A177-3AD203B41FA5}">
                      <a16:colId xmlns:a16="http://schemas.microsoft.com/office/drawing/2014/main" val="1749535742"/>
                    </a:ext>
                  </a:extLst>
                </a:gridCol>
                <a:gridCol w="5852160">
                  <a:extLst>
                    <a:ext uri="{9D8B030D-6E8A-4147-A177-3AD203B41FA5}">
                      <a16:colId xmlns:a16="http://schemas.microsoft.com/office/drawing/2014/main" val="8511221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effectLst/>
                        </a:rPr>
                        <a:t>Page</a:t>
                      </a:r>
                      <a:r>
                        <a:rPr lang="en-US" sz="1600" b="1" baseline="0" dirty="0" smtClean="0">
                          <a:effectLst/>
                        </a:rPr>
                        <a:t> title</a:t>
                      </a:r>
                      <a:endParaRPr 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ID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Path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52876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effectLst/>
                        </a:rPr>
                        <a:t>일기 </a:t>
                      </a:r>
                      <a:r>
                        <a:rPr lang="ko-KR" altLang="en-US" sz="1400" dirty="0" smtClean="0">
                          <a:effectLst/>
                        </a:rPr>
                        <a:t>이미지 작성 폼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effectLst/>
                        </a:rPr>
                        <a:t>UI-C-1226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effectLst/>
                        </a:rPr>
                        <a:t>HOME &gt; </a:t>
                      </a:r>
                      <a:r>
                        <a:rPr lang="ko-KR" altLang="en-US" sz="1400" dirty="0" smtClean="0">
                          <a:effectLst/>
                        </a:rPr>
                        <a:t>일기쓰기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0168865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647700" y="1226820"/>
            <a:ext cx="3489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Screen</a:t>
            </a:r>
            <a:endParaRPr lang="ko-KR" altLang="en-US" b="1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6754205"/>
              </p:ext>
            </p:extLst>
          </p:nvPr>
        </p:nvGraphicFramePr>
        <p:xfrm>
          <a:off x="7719060" y="1837294"/>
          <a:ext cx="4080216" cy="4317323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040108">
                  <a:extLst>
                    <a:ext uri="{9D8B030D-6E8A-4147-A177-3AD203B41FA5}">
                      <a16:colId xmlns:a16="http://schemas.microsoft.com/office/drawing/2014/main" val="1369789234"/>
                    </a:ext>
                  </a:extLst>
                </a:gridCol>
                <a:gridCol w="2040108">
                  <a:extLst>
                    <a:ext uri="{9D8B030D-6E8A-4147-A177-3AD203B41FA5}">
                      <a16:colId xmlns:a16="http://schemas.microsoft.com/office/drawing/2014/main" val="536856391"/>
                    </a:ext>
                  </a:extLst>
                </a:gridCol>
              </a:tblGrid>
              <a:tr h="38702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/>
                        <a:t>DESCRIBTION</a:t>
                      </a:r>
                      <a:endParaRPr lang="ko-KR" altLang="en-US" sz="1500" dirty="0"/>
                    </a:p>
                  </a:txBody>
                  <a:tcPr marL="75540" marR="75540" marT="37770" marB="37770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1259025"/>
                  </a:ext>
                </a:extLst>
              </a:tr>
              <a:tr h="839165">
                <a:tc>
                  <a:txBody>
                    <a:bodyPr/>
                    <a:lstStyle/>
                    <a:p>
                      <a:r>
                        <a:rPr lang="en-US" altLang="ko-KR" sz="900" dirty="0" smtClean="0"/>
                        <a:t>11.</a:t>
                      </a:r>
                      <a:r>
                        <a:rPr lang="en-US" altLang="ko-KR" sz="900" baseline="0" dirty="0" smtClean="0"/>
                        <a:t> </a:t>
                      </a:r>
                      <a:r>
                        <a:rPr lang="ko-KR" altLang="en-US" sz="900" dirty="0" smtClean="0"/>
                        <a:t>이미지 업로드</a:t>
                      </a:r>
                      <a:endParaRPr lang="ko-KR" altLang="en-US" sz="900" dirty="0"/>
                    </a:p>
                  </a:txBody>
                  <a:tcPr marL="75540" marR="75540" marT="37770" marB="37770"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900" baseline="0" dirty="0" smtClean="0"/>
                        <a:t>이미지 업로드 시 이미지 </a:t>
                      </a:r>
                      <a:r>
                        <a:rPr lang="ko-KR" altLang="en-US" sz="900" baseline="0" dirty="0" err="1" smtClean="0"/>
                        <a:t>캡셔닝될</a:t>
                      </a:r>
                      <a:r>
                        <a:rPr lang="ko-KR" altLang="en-US" sz="900" baseline="0" dirty="0" smtClean="0"/>
                        <a:t> 동안 </a:t>
                      </a:r>
                      <a:r>
                        <a:rPr lang="ko-KR" altLang="en-US" sz="900" baseline="0" dirty="0" err="1" smtClean="0"/>
                        <a:t>로딩창</a:t>
                      </a:r>
                      <a:r>
                        <a:rPr lang="ko-KR" altLang="en-US" sz="900" baseline="0" dirty="0" smtClean="0"/>
                        <a:t> 발현</a:t>
                      </a:r>
                      <a:endParaRPr lang="en-US" altLang="ko-KR" sz="900" baseline="0" dirty="0" smtClean="0"/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900" baseline="0" dirty="0" smtClean="0"/>
                        <a:t>이미지 </a:t>
                      </a:r>
                      <a:r>
                        <a:rPr lang="ko-KR" altLang="en-US" sz="900" baseline="0" dirty="0" err="1" smtClean="0"/>
                        <a:t>캡셔닝</a:t>
                      </a:r>
                      <a:r>
                        <a:rPr lang="ko-KR" altLang="en-US" sz="900" baseline="0" dirty="0" smtClean="0"/>
                        <a:t> 가능 여부 판단 </a:t>
                      </a:r>
                      <a:r>
                        <a:rPr lang="en-US" altLang="ko-KR" sz="900" baseline="0" dirty="0" smtClean="0"/>
                        <a:t>(</a:t>
                      </a:r>
                      <a:r>
                        <a:rPr lang="ko-KR" altLang="en-US" sz="900" baseline="0" dirty="0" smtClean="0"/>
                        <a:t>불가 시 </a:t>
                      </a:r>
                      <a:r>
                        <a:rPr lang="ko-KR" altLang="en-US" sz="900" baseline="0" dirty="0" err="1" smtClean="0"/>
                        <a:t>재업로드</a:t>
                      </a:r>
                      <a:r>
                        <a:rPr lang="ko-KR" altLang="en-US" sz="900" baseline="0" dirty="0" smtClean="0"/>
                        <a:t> 요청</a:t>
                      </a:r>
                      <a:r>
                        <a:rPr lang="en-US" altLang="ko-KR" sz="900" baseline="0" dirty="0" smtClean="0"/>
                        <a:t>)</a:t>
                      </a:r>
                      <a:endParaRPr lang="ko-KR" altLang="en-US" sz="900" dirty="0"/>
                    </a:p>
                  </a:txBody>
                  <a:tcPr marL="75540" marR="75540" marT="37770" marB="37770"/>
                </a:tc>
                <a:extLst>
                  <a:ext uri="{0D108BD9-81ED-4DB2-BD59-A6C34878D82A}">
                    <a16:rowId xmlns:a16="http://schemas.microsoft.com/office/drawing/2014/main" val="3668988690"/>
                  </a:ext>
                </a:extLst>
              </a:tr>
              <a:tr h="38702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/>
                        <a:t>22.</a:t>
                      </a:r>
                      <a:r>
                        <a:rPr lang="en-US" altLang="ko-KR" sz="900" baseline="0" dirty="0" smtClean="0"/>
                        <a:t> </a:t>
                      </a:r>
                      <a:r>
                        <a:rPr lang="ko-KR" altLang="en-US" sz="900" dirty="0" smtClean="0"/>
                        <a:t>단어 </a:t>
                      </a:r>
                    </a:p>
                    <a:p>
                      <a:endParaRPr lang="ko-KR" altLang="en-US" sz="900" dirty="0"/>
                    </a:p>
                  </a:txBody>
                  <a:tcPr marL="75540" marR="75540" marT="37770" marB="3777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-</a:t>
                      </a:r>
                      <a:r>
                        <a:rPr lang="en-US" altLang="ko-KR" sz="900" baseline="0" dirty="0" smtClean="0"/>
                        <a:t> </a:t>
                      </a:r>
                      <a:r>
                        <a:rPr lang="ko-KR" altLang="en-US" sz="900" baseline="0" dirty="0" smtClean="0"/>
                        <a:t>클릭 시 뒤집어지며 한글 뜻이 보임</a:t>
                      </a:r>
                      <a:endParaRPr lang="ko-KR" altLang="en-US" sz="900" dirty="0"/>
                    </a:p>
                  </a:txBody>
                  <a:tcPr marL="75540" marR="75540" marT="37770" marB="37770"/>
                </a:tc>
                <a:extLst>
                  <a:ext uri="{0D108BD9-81ED-4DB2-BD59-A6C34878D82A}">
                    <a16:rowId xmlns:a16="http://schemas.microsoft.com/office/drawing/2014/main" val="1498005049"/>
                  </a:ext>
                </a:extLst>
              </a:tr>
              <a:tr h="38702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/>
                        <a:t>33.</a:t>
                      </a:r>
                      <a:r>
                        <a:rPr lang="en-US" altLang="ko-KR" sz="900" baseline="0" dirty="0" smtClean="0"/>
                        <a:t> </a:t>
                      </a:r>
                      <a:r>
                        <a:rPr lang="ko-KR" altLang="en-US" sz="900" dirty="0" smtClean="0"/>
                        <a:t>확성기</a:t>
                      </a:r>
                    </a:p>
                    <a:p>
                      <a:endParaRPr lang="ko-KR" altLang="en-US" sz="900" dirty="0"/>
                    </a:p>
                  </a:txBody>
                  <a:tcPr marL="75540" marR="75540" marT="37770" marB="37770"/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- </a:t>
                      </a:r>
                      <a:r>
                        <a:rPr kumimoji="0" lang="ko-KR" altLang="en-US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클릭 시 해당 단어 </a:t>
                      </a:r>
                      <a:r>
                        <a:rPr kumimoji="0" lang="ko-KR" altLang="en-US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발음 소리 켜짐</a:t>
                      </a:r>
                      <a:r>
                        <a:rPr kumimoji="0" lang="en-US" altLang="ko-KR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.</a:t>
                      </a:r>
                      <a:endParaRPr lang="ko-KR" altLang="en-US" sz="900" dirty="0"/>
                    </a:p>
                  </a:txBody>
                  <a:tcPr marL="75540" marR="75540" marT="37770" marB="37770"/>
                </a:tc>
                <a:extLst>
                  <a:ext uri="{0D108BD9-81ED-4DB2-BD59-A6C34878D82A}">
                    <a16:rowId xmlns:a16="http://schemas.microsoft.com/office/drawing/2014/main" val="3801770608"/>
                  </a:ext>
                </a:extLst>
              </a:tr>
              <a:tr h="44495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/>
                        <a:t>44.</a:t>
                      </a:r>
                      <a:r>
                        <a:rPr lang="en-US" altLang="ko-KR" sz="900" baseline="0" dirty="0" smtClean="0"/>
                        <a:t> </a:t>
                      </a:r>
                      <a:r>
                        <a:rPr lang="ko-KR" altLang="en-US" sz="900" dirty="0" smtClean="0"/>
                        <a:t>단어장에 추가하기 </a:t>
                      </a:r>
                    </a:p>
                  </a:txBody>
                  <a:tcPr marL="75540" marR="75540" marT="37770" marB="37770"/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- </a:t>
                      </a:r>
                      <a:r>
                        <a:rPr kumimoji="0" lang="ko-KR" altLang="en-US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체크된 단어를 단어장에 추가</a:t>
                      </a:r>
                      <a:endParaRPr lang="ko-KR" altLang="en-US" sz="900" dirty="0"/>
                    </a:p>
                  </a:txBody>
                  <a:tcPr marL="75540" marR="75540" marT="37770" marB="37770"/>
                </a:tc>
                <a:extLst>
                  <a:ext uri="{0D108BD9-81ED-4DB2-BD59-A6C34878D82A}">
                    <a16:rowId xmlns:a16="http://schemas.microsoft.com/office/drawing/2014/main" val="2296037831"/>
                  </a:ext>
                </a:extLst>
              </a:tr>
              <a:tr h="7110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/>
                        <a:t>5. </a:t>
                      </a:r>
                      <a:r>
                        <a:rPr lang="ko-KR" altLang="en-US" sz="900" dirty="0" smtClean="0"/>
                        <a:t>문법 검사</a:t>
                      </a:r>
                    </a:p>
                    <a:p>
                      <a:endParaRPr lang="ko-KR" altLang="en-US" sz="900" dirty="0"/>
                    </a:p>
                  </a:txBody>
                  <a:tcPr marL="75540" marR="75540" marT="37770" marB="37770"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kumimoji="0" lang="en-US" altLang="ko-KR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- </a:t>
                      </a:r>
                      <a:r>
                        <a:rPr kumimoji="0" lang="ko-KR" altLang="en-US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클릭 시 작성된 문장 문법 체크</a:t>
                      </a:r>
                      <a:endParaRPr kumimoji="0" lang="en-US" altLang="ko-KR" sz="9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kumimoji="0" lang="en-US" altLang="ko-KR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- </a:t>
                      </a:r>
                      <a:r>
                        <a:rPr kumimoji="0" lang="ko-KR" altLang="en-US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문법 오류 발생 시 일기 </a:t>
                      </a:r>
                      <a:r>
                        <a:rPr kumimoji="0" lang="ko-KR" altLang="en-US" sz="9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저장불가</a:t>
                      </a:r>
                      <a:endParaRPr kumimoji="0" lang="en-US" altLang="ko-KR" sz="9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endParaRPr lang="ko-KR" altLang="en-US" sz="900" dirty="0"/>
                    </a:p>
                  </a:txBody>
                  <a:tcPr marL="75540" marR="75540" marT="37770" marB="37770"/>
                </a:tc>
                <a:extLst>
                  <a:ext uri="{0D108BD9-81ED-4DB2-BD59-A6C34878D82A}">
                    <a16:rowId xmlns:a16="http://schemas.microsoft.com/office/drawing/2014/main" val="3418272575"/>
                  </a:ext>
                </a:extLst>
              </a:tr>
              <a:tr h="387023">
                <a:tc>
                  <a:txBody>
                    <a:bodyPr/>
                    <a:lstStyle/>
                    <a:p>
                      <a:r>
                        <a:rPr lang="en-US" altLang="ko-KR" sz="900" dirty="0" smtClean="0"/>
                        <a:t>6. </a:t>
                      </a:r>
                      <a:r>
                        <a:rPr lang="ko-KR" altLang="en-US" sz="900" dirty="0" smtClean="0"/>
                        <a:t>키보드 </a:t>
                      </a:r>
                      <a:endParaRPr lang="ko-KR" altLang="en-US" sz="900" dirty="0"/>
                    </a:p>
                  </a:txBody>
                  <a:tcPr marL="75540" marR="75540" marT="37770" marB="3777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-</a:t>
                      </a:r>
                      <a:r>
                        <a:rPr lang="ko-KR" altLang="en-US" sz="900" dirty="0" smtClean="0"/>
                        <a:t>타이핑을 위한 키보드 창 켜짐</a:t>
                      </a:r>
                      <a:endParaRPr lang="ko-KR" altLang="en-US" sz="900" dirty="0"/>
                    </a:p>
                  </a:txBody>
                  <a:tcPr marL="75540" marR="75540" marT="37770" marB="37770"/>
                </a:tc>
                <a:extLst>
                  <a:ext uri="{0D108BD9-81ED-4DB2-BD59-A6C34878D82A}">
                    <a16:rowId xmlns:a16="http://schemas.microsoft.com/office/drawing/2014/main" val="115054949"/>
                  </a:ext>
                </a:extLst>
              </a:tr>
              <a:tr h="387023">
                <a:tc>
                  <a:txBody>
                    <a:bodyPr/>
                    <a:lstStyle/>
                    <a:p>
                      <a:r>
                        <a:rPr lang="en-US" altLang="ko-KR" sz="900" dirty="0" smtClean="0"/>
                        <a:t>7. </a:t>
                      </a:r>
                      <a:r>
                        <a:rPr lang="ko-KR" altLang="en-US" sz="900" dirty="0" smtClean="0"/>
                        <a:t>일기 저장하기</a:t>
                      </a:r>
                      <a:endParaRPr lang="ko-KR" altLang="en-US" sz="900" dirty="0"/>
                    </a:p>
                  </a:txBody>
                  <a:tcPr marL="75540" marR="75540" marT="37770" marB="3777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- </a:t>
                      </a:r>
                      <a:r>
                        <a:rPr lang="ko-KR" altLang="en-US" sz="900" dirty="0" smtClean="0"/>
                        <a:t>클릭 시 </a:t>
                      </a:r>
                      <a:r>
                        <a:rPr lang="ko-KR" altLang="en-US" sz="900" dirty="0" err="1" smtClean="0"/>
                        <a:t>일기목록</a:t>
                      </a:r>
                      <a:r>
                        <a:rPr lang="ko-KR" altLang="en-US" sz="900" dirty="0" smtClean="0"/>
                        <a:t> 페이지로 이동</a:t>
                      </a:r>
                      <a:endParaRPr lang="ko-KR" altLang="en-US" sz="900" dirty="0"/>
                    </a:p>
                  </a:txBody>
                  <a:tcPr marL="75540" marR="75540" marT="37770" marB="37770"/>
                </a:tc>
                <a:extLst>
                  <a:ext uri="{0D108BD9-81ED-4DB2-BD59-A6C34878D82A}">
                    <a16:rowId xmlns:a16="http://schemas.microsoft.com/office/drawing/2014/main" val="1293591612"/>
                  </a:ext>
                </a:extLst>
              </a:tr>
              <a:tr h="387023">
                <a:tc>
                  <a:txBody>
                    <a:bodyPr/>
                    <a:lstStyle/>
                    <a:p>
                      <a:r>
                        <a:rPr lang="en-US" altLang="ko-KR" sz="900" dirty="0" smtClean="0"/>
                        <a:t>8. </a:t>
                      </a:r>
                      <a:r>
                        <a:rPr lang="ko-KR" altLang="en-US" sz="900" dirty="0" smtClean="0"/>
                        <a:t>뒤로 가기</a:t>
                      </a:r>
                      <a:endParaRPr lang="ko-KR" altLang="en-US" sz="900" dirty="0"/>
                    </a:p>
                  </a:txBody>
                  <a:tcPr marL="75540" marR="75540" marT="37770" marB="3777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- </a:t>
                      </a:r>
                      <a:r>
                        <a:rPr lang="ko-KR" altLang="en-US" sz="900" dirty="0" smtClean="0"/>
                        <a:t>클릭 시 메인페이지로 이동</a:t>
                      </a:r>
                      <a:endParaRPr lang="ko-KR" altLang="en-US" sz="900" dirty="0"/>
                    </a:p>
                  </a:txBody>
                  <a:tcPr marL="75540" marR="75540" marT="37770" marB="37770"/>
                </a:tc>
                <a:extLst>
                  <a:ext uri="{0D108BD9-81ED-4DB2-BD59-A6C34878D82A}">
                    <a16:rowId xmlns:a16="http://schemas.microsoft.com/office/drawing/2014/main" val="2034550775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" y="1837293"/>
            <a:ext cx="7200000" cy="4463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9734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13"/>
          <p:cNvGraphicFramePr>
            <a:graphicFrameLocks noGrp="1"/>
          </p:cNvGraphicFramePr>
          <p:nvPr>
            <p:extLst/>
          </p:nvPr>
        </p:nvGraphicFramePr>
        <p:xfrm>
          <a:off x="358140" y="345599"/>
          <a:ext cx="11346180" cy="640080"/>
        </p:xfrm>
        <a:graphic>
          <a:graphicData uri="http://schemas.openxmlformats.org/drawingml/2006/table">
            <a:tbl>
              <a:tblPr/>
              <a:tblGrid>
                <a:gridCol w="2857500">
                  <a:extLst>
                    <a:ext uri="{9D8B030D-6E8A-4147-A177-3AD203B41FA5}">
                      <a16:colId xmlns:a16="http://schemas.microsoft.com/office/drawing/2014/main" val="515249827"/>
                    </a:ext>
                  </a:extLst>
                </a:gridCol>
                <a:gridCol w="2636520">
                  <a:extLst>
                    <a:ext uri="{9D8B030D-6E8A-4147-A177-3AD203B41FA5}">
                      <a16:colId xmlns:a16="http://schemas.microsoft.com/office/drawing/2014/main" val="1749535742"/>
                    </a:ext>
                  </a:extLst>
                </a:gridCol>
                <a:gridCol w="5852160">
                  <a:extLst>
                    <a:ext uri="{9D8B030D-6E8A-4147-A177-3AD203B41FA5}">
                      <a16:colId xmlns:a16="http://schemas.microsoft.com/office/drawing/2014/main" val="8511221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effectLst/>
                        </a:rPr>
                        <a:t>Page</a:t>
                      </a:r>
                      <a:r>
                        <a:rPr lang="en-US" sz="1600" b="1" baseline="0" dirty="0" smtClean="0">
                          <a:effectLst/>
                        </a:rPr>
                        <a:t> title</a:t>
                      </a:r>
                      <a:endParaRPr 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ID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Path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52876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effectLst/>
                        </a:rPr>
                        <a:t>일기 쓰기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400" dirty="0" smtClean="0">
                          <a:effectLst/>
                        </a:rPr>
                        <a:t>UI-C-1211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effectLst/>
                        </a:rPr>
                        <a:t>HOME &gt; </a:t>
                      </a:r>
                      <a:r>
                        <a:rPr lang="ko-KR" altLang="en-US" sz="1400" dirty="0" smtClean="0">
                          <a:effectLst/>
                        </a:rPr>
                        <a:t>일기쓰기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0168865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647700" y="1226820"/>
            <a:ext cx="3489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Screen</a:t>
            </a:r>
            <a:endParaRPr lang="ko-KR" altLang="en-US"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" y="1837293"/>
            <a:ext cx="7200000" cy="4432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8759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13"/>
          <p:cNvGraphicFramePr>
            <a:graphicFrameLocks noGrp="1"/>
          </p:cNvGraphicFramePr>
          <p:nvPr>
            <p:extLst/>
          </p:nvPr>
        </p:nvGraphicFramePr>
        <p:xfrm>
          <a:off x="358140" y="345599"/>
          <a:ext cx="11346180" cy="640080"/>
        </p:xfrm>
        <a:graphic>
          <a:graphicData uri="http://schemas.openxmlformats.org/drawingml/2006/table">
            <a:tbl>
              <a:tblPr/>
              <a:tblGrid>
                <a:gridCol w="2857500">
                  <a:extLst>
                    <a:ext uri="{9D8B030D-6E8A-4147-A177-3AD203B41FA5}">
                      <a16:colId xmlns:a16="http://schemas.microsoft.com/office/drawing/2014/main" val="515249827"/>
                    </a:ext>
                  </a:extLst>
                </a:gridCol>
                <a:gridCol w="2636520">
                  <a:extLst>
                    <a:ext uri="{9D8B030D-6E8A-4147-A177-3AD203B41FA5}">
                      <a16:colId xmlns:a16="http://schemas.microsoft.com/office/drawing/2014/main" val="1749535742"/>
                    </a:ext>
                  </a:extLst>
                </a:gridCol>
                <a:gridCol w="5852160">
                  <a:extLst>
                    <a:ext uri="{9D8B030D-6E8A-4147-A177-3AD203B41FA5}">
                      <a16:colId xmlns:a16="http://schemas.microsoft.com/office/drawing/2014/main" val="8511221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effectLst/>
                        </a:rPr>
                        <a:t>Page</a:t>
                      </a:r>
                      <a:r>
                        <a:rPr lang="en-US" sz="1600" b="1" baseline="0" dirty="0" smtClean="0">
                          <a:effectLst/>
                        </a:rPr>
                        <a:t> title</a:t>
                      </a:r>
                      <a:endParaRPr 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ID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Path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52876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effectLst/>
                        </a:rPr>
                        <a:t>일기 쓰기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400" dirty="0" smtClean="0">
                          <a:effectLst/>
                        </a:rPr>
                        <a:t>UI-C-1211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effectLst/>
                        </a:rPr>
                        <a:t>HOME &gt; </a:t>
                      </a:r>
                      <a:r>
                        <a:rPr lang="ko-KR" altLang="en-US" sz="1400" dirty="0" smtClean="0">
                          <a:effectLst/>
                        </a:rPr>
                        <a:t>일기쓰기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0168865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647700" y="1226820"/>
            <a:ext cx="3489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Screen</a:t>
            </a:r>
            <a:endParaRPr lang="ko-KR" altLang="en-US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" y="1837293"/>
            <a:ext cx="7200000" cy="4495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2108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13"/>
          <p:cNvGraphicFramePr>
            <a:graphicFrameLocks noGrp="1"/>
          </p:cNvGraphicFramePr>
          <p:nvPr>
            <p:extLst/>
          </p:nvPr>
        </p:nvGraphicFramePr>
        <p:xfrm>
          <a:off x="358140" y="345599"/>
          <a:ext cx="11346180" cy="640080"/>
        </p:xfrm>
        <a:graphic>
          <a:graphicData uri="http://schemas.openxmlformats.org/drawingml/2006/table">
            <a:tbl>
              <a:tblPr/>
              <a:tblGrid>
                <a:gridCol w="2857500">
                  <a:extLst>
                    <a:ext uri="{9D8B030D-6E8A-4147-A177-3AD203B41FA5}">
                      <a16:colId xmlns:a16="http://schemas.microsoft.com/office/drawing/2014/main" val="515249827"/>
                    </a:ext>
                  </a:extLst>
                </a:gridCol>
                <a:gridCol w="2636520">
                  <a:extLst>
                    <a:ext uri="{9D8B030D-6E8A-4147-A177-3AD203B41FA5}">
                      <a16:colId xmlns:a16="http://schemas.microsoft.com/office/drawing/2014/main" val="1749535742"/>
                    </a:ext>
                  </a:extLst>
                </a:gridCol>
                <a:gridCol w="5852160">
                  <a:extLst>
                    <a:ext uri="{9D8B030D-6E8A-4147-A177-3AD203B41FA5}">
                      <a16:colId xmlns:a16="http://schemas.microsoft.com/office/drawing/2014/main" val="8511221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effectLst/>
                        </a:rPr>
                        <a:t>Page</a:t>
                      </a:r>
                      <a:r>
                        <a:rPr lang="en-US" sz="1600" b="1" baseline="0" dirty="0" smtClean="0">
                          <a:effectLst/>
                        </a:rPr>
                        <a:t> title</a:t>
                      </a:r>
                      <a:endParaRPr 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ID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Path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52876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effectLst/>
                        </a:rPr>
                        <a:t>일기 쓰기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400" dirty="0" smtClean="0">
                          <a:effectLst/>
                        </a:rPr>
                        <a:t>UI-C-1211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effectLst/>
                        </a:rPr>
                        <a:t>HOME &gt; </a:t>
                      </a:r>
                      <a:r>
                        <a:rPr lang="ko-KR" altLang="en-US" sz="1400" dirty="0" smtClean="0">
                          <a:effectLst/>
                        </a:rPr>
                        <a:t>일기쓰기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0168865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647700" y="1226820"/>
            <a:ext cx="3489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Screen</a:t>
            </a:r>
            <a:endParaRPr lang="ko-KR" altLang="en-US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" y="1837293"/>
            <a:ext cx="7200000" cy="4484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334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8717217"/>
              </p:ext>
            </p:extLst>
          </p:nvPr>
        </p:nvGraphicFramePr>
        <p:xfrm>
          <a:off x="358140" y="345599"/>
          <a:ext cx="11346180" cy="640080"/>
        </p:xfrm>
        <a:graphic>
          <a:graphicData uri="http://schemas.openxmlformats.org/drawingml/2006/table">
            <a:tbl>
              <a:tblPr/>
              <a:tblGrid>
                <a:gridCol w="2857500">
                  <a:extLst>
                    <a:ext uri="{9D8B030D-6E8A-4147-A177-3AD203B41FA5}">
                      <a16:colId xmlns:a16="http://schemas.microsoft.com/office/drawing/2014/main" val="515249827"/>
                    </a:ext>
                  </a:extLst>
                </a:gridCol>
                <a:gridCol w="2636520">
                  <a:extLst>
                    <a:ext uri="{9D8B030D-6E8A-4147-A177-3AD203B41FA5}">
                      <a16:colId xmlns:a16="http://schemas.microsoft.com/office/drawing/2014/main" val="1749535742"/>
                    </a:ext>
                  </a:extLst>
                </a:gridCol>
                <a:gridCol w="5852160">
                  <a:extLst>
                    <a:ext uri="{9D8B030D-6E8A-4147-A177-3AD203B41FA5}">
                      <a16:colId xmlns:a16="http://schemas.microsoft.com/office/drawing/2014/main" val="8511221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effectLst/>
                        </a:rPr>
                        <a:t>Page</a:t>
                      </a:r>
                      <a:r>
                        <a:rPr lang="en-US" sz="1600" b="1" baseline="0" dirty="0" smtClean="0">
                          <a:effectLst/>
                        </a:rPr>
                        <a:t> title</a:t>
                      </a:r>
                      <a:endParaRPr 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ID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Path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52876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effectLst/>
                        </a:rPr>
                        <a:t>일기 내용 작성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effectLst/>
                        </a:rPr>
                        <a:t>UI-C-1226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effectLst/>
                        </a:rPr>
                        <a:t>HOME &gt; </a:t>
                      </a:r>
                      <a:r>
                        <a:rPr lang="ko-KR" altLang="en-US" sz="1400" dirty="0" smtClean="0">
                          <a:effectLst/>
                        </a:rPr>
                        <a:t>일기쓰기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0168865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647700" y="1226820"/>
            <a:ext cx="3489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Screen</a:t>
            </a:r>
            <a:endParaRPr lang="ko-KR" altLang="en-US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" y="1837293"/>
            <a:ext cx="7200000" cy="4715410"/>
          </a:xfrm>
          <a:prstGeom prst="rect">
            <a:avLst/>
          </a:prstGeom>
        </p:spPr>
      </p:pic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6504788"/>
              </p:ext>
            </p:extLst>
          </p:nvPr>
        </p:nvGraphicFramePr>
        <p:xfrm>
          <a:off x="7624104" y="1596152"/>
          <a:ext cx="4080216" cy="4317323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040108">
                  <a:extLst>
                    <a:ext uri="{9D8B030D-6E8A-4147-A177-3AD203B41FA5}">
                      <a16:colId xmlns:a16="http://schemas.microsoft.com/office/drawing/2014/main" val="1369789234"/>
                    </a:ext>
                  </a:extLst>
                </a:gridCol>
                <a:gridCol w="2040108">
                  <a:extLst>
                    <a:ext uri="{9D8B030D-6E8A-4147-A177-3AD203B41FA5}">
                      <a16:colId xmlns:a16="http://schemas.microsoft.com/office/drawing/2014/main" val="536856391"/>
                    </a:ext>
                  </a:extLst>
                </a:gridCol>
              </a:tblGrid>
              <a:tr h="38702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/>
                        <a:t>DESCRIBTION</a:t>
                      </a:r>
                      <a:endParaRPr lang="ko-KR" altLang="en-US" sz="1500" dirty="0"/>
                    </a:p>
                  </a:txBody>
                  <a:tcPr marL="75540" marR="75540" marT="37770" marB="37770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1259025"/>
                  </a:ext>
                </a:extLst>
              </a:tr>
              <a:tr h="83916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/>
                        <a:t>1. </a:t>
                      </a:r>
                      <a:r>
                        <a:rPr lang="ko-KR" altLang="en-US" sz="900" dirty="0" smtClean="0"/>
                        <a:t>문법 검사</a:t>
                      </a:r>
                    </a:p>
                  </a:txBody>
                  <a:tcPr marL="75540" marR="75540" marT="37770" marB="37770"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kumimoji="0" lang="en-US" altLang="ko-KR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- </a:t>
                      </a:r>
                      <a:r>
                        <a:rPr kumimoji="0" lang="ko-KR" altLang="en-US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클릭 시 작성된 문장 문법 체크</a:t>
                      </a:r>
                      <a:endParaRPr kumimoji="0" lang="en-US" altLang="ko-KR" sz="9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kumimoji="0" lang="en-US" altLang="ko-KR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- </a:t>
                      </a:r>
                      <a:r>
                        <a:rPr kumimoji="0" lang="ko-KR" altLang="en-US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문법 오류 발생 시 일기 </a:t>
                      </a:r>
                      <a:r>
                        <a:rPr kumimoji="0" lang="ko-KR" altLang="en-US" sz="9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저장불가</a:t>
                      </a:r>
                      <a:endParaRPr kumimoji="0" lang="en-US" altLang="ko-KR" sz="9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75540" marR="75540" marT="37770" marB="37770"/>
                </a:tc>
                <a:extLst>
                  <a:ext uri="{0D108BD9-81ED-4DB2-BD59-A6C34878D82A}">
                    <a16:rowId xmlns:a16="http://schemas.microsoft.com/office/drawing/2014/main" val="3668988690"/>
                  </a:ext>
                </a:extLst>
              </a:tr>
              <a:tr h="387023">
                <a:tc>
                  <a:txBody>
                    <a:bodyPr/>
                    <a:lstStyle/>
                    <a:p>
                      <a:r>
                        <a:rPr lang="en-US" altLang="ko-KR" sz="900" dirty="0" smtClean="0"/>
                        <a:t>2. </a:t>
                      </a:r>
                      <a:r>
                        <a:rPr lang="ko-KR" altLang="en-US" sz="900" dirty="0" smtClean="0"/>
                        <a:t>키보드 </a:t>
                      </a:r>
                      <a:endParaRPr lang="ko-KR" altLang="en-US" sz="900" dirty="0"/>
                    </a:p>
                  </a:txBody>
                  <a:tcPr marL="75540" marR="75540" marT="37770" marB="3777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-</a:t>
                      </a:r>
                      <a:r>
                        <a:rPr lang="ko-KR" altLang="en-US" sz="900" dirty="0" smtClean="0"/>
                        <a:t>타이핑을 위한 키보드 창 켜짐</a:t>
                      </a:r>
                      <a:endParaRPr lang="ko-KR" altLang="en-US" sz="900" dirty="0"/>
                    </a:p>
                  </a:txBody>
                  <a:tcPr marL="75540" marR="75540" marT="37770" marB="37770"/>
                </a:tc>
                <a:extLst>
                  <a:ext uri="{0D108BD9-81ED-4DB2-BD59-A6C34878D82A}">
                    <a16:rowId xmlns:a16="http://schemas.microsoft.com/office/drawing/2014/main" val="1498005049"/>
                  </a:ext>
                </a:extLst>
              </a:tr>
              <a:tr h="387023">
                <a:tc>
                  <a:txBody>
                    <a:bodyPr/>
                    <a:lstStyle/>
                    <a:p>
                      <a:r>
                        <a:rPr lang="en-US" altLang="ko-KR" sz="900" dirty="0" smtClean="0"/>
                        <a:t>3. </a:t>
                      </a:r>
                      <a:r>
                        <a:rPr lang="ko-KR" altLang="en-US" sz="900" dirty="0" smtClean="0"/>
                        <a:t>일기 쓰기</a:t>
                      </a:r>
                      <a:endParaRPr lang="ko-KR" altLang="en-US" sz="900" dirty="0"/>
                    </a:p>
                  </a:txBody>
                  <a:tcPr marL="75540" marR="75540" marT="37770" marB="3777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- </a:t>
                      </a:r>
                      <a:r>
                        <a:rPr lang="ko-KR" altLang="en-US" sz="900" dirty="0" smtClean="0"/>
                        <a:t>클릭 시 </a:t>
                      </a:r>
                      <a:r>
                        <a:rPr lang="ko-KR" altLang="en-US" sz="900" dirty="0" err="1" smtClean="0"/>
                        <a:t>일기목록</a:t>
                      </a:r>
                      <a:r>
                        <a:rPr lang="ko-KR" altLang="en-US" sz="900" dirty="0" smtClean="0"/>
                        <a:t> 페이지로 이동</a:t>
                      </a:r>
                      <a:endParaRPr lang="ko-KR" altLang="en-US" sz="900" dirty="0"/>
                    </a:p>
                  </a:txBody>
                  <a:tcPr marL="75540" marR="75540" marT="37770" marB="37770"/>
                </a:tc>
                <a:extLst>
                  <a:ext uri="{0D108BD9-81ED-4DB2-BD59-A6C34878D82A}">
                    <a16:rowId xmlns:a16="http://schemas.microsoft.com/office/drawing/2014/main" val="3801770608"/>
                  </a:ext>
                </a:extLst>
              </a:tr>
              <a:tr h="444957">
                <a:tc>
                  <a:txBody>
                    <a:bodyPr/>
                    <a:lstStyle/>
                    <a:p>
                      <a:r>
                        <a:rPr lang="en-US" altLang="ko-KR" sz="900" dirty="0" smtClean="0"/>
                        <a:t>4. </a:t>
                      </a:r>
                      <a:r>
                        <a:rPr lang="ko-KR" altLang="en-US" sz="900" dirty="0" smtClean="0"/>
                        <a:t>뒤로 가기</a:t>
                      </a:r>
                      <a:endParaRPr lang="ko-KR" altLang="en-US" sz="900" dirty="0"/>
                    </a:p>
                  </a:txBody>
                  <a:tcPr marL="75540" marR="75540" marT="37770" marB="3777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- </a:t>
                      </a:r>
                      <a:r>
                        <a:rPr lang="ko-KR" altLang="en-US" sz="900" dirty="0" smtClean="0"/>
                        <a:t>클릭 시 메인페이지로 이동</a:t>
                      </a:r>
                      <a:endParaRPr lang="ko-KR" altLang="en-US" sz="900" dirty="0"/>
                    </a:p>
                  </a:txBody>
                  <a:tcPr marL="75540" marR="75540" marT="37770" marB="37770"/>
                </a:tc>
                <a:extLst>
                  <a:ext uri="{0D108BD9-81ED-4DB2-BD59-A6C34878D82A}">
                    <a16:rowId xmlns:a16="http://schemas.microsoft.com/office/drawing/2014/main" val="2296037831"/>
                  </a:ext>
                </a:extLst>
              </a:tr>
              <a:tr h="7110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/>
                        <a:t>5. </a:t>
                      </a:r>
                      <a:r>
                        <a:rPr lang="ko-KR" altLang="en-US" sz="900" dirty="0" smtClean="0"/>
                        <a:t>체크</a:t>
                      </a:r>
                    </a:p>
                    <a:p>
                      <a:endParaRPr lang="ko-KR" altLang="en-US" sz="900" dirty="0"/>
                    </a:p>
                  </a:txBody>
                  <a:tcPr marL="75540" marR="75540" marT="37770" marB="37770"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kumimoji="0" lang="en-US" altLang="ko-KR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- </a:t>
                      </a:r>
                      <a:r>
                        <a:rPr kumimoji="0" lang="ko-KR" altLang="en-US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체크한 단어 </a:t>
                      </a:r>
                      <a:r>
                        <a:rPr kumimoji="0" lang="en-US" altLang="ko-KR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?</a:t>
                      </a:r>
                      <a:endParaRPr lang="ko-KR" altLang="en-US" sz="900" dirty="0"/>
                    </a:p>
                  </a:txBody>
                  <a:tcPr marL="75540" marR="75540" marT="37770" marB="37770"/>
                </a:tc>
                <a:extLst>
                  <a:ext uri="{0D108BD9-81ED-4DB2-BD59-A6C34878D82A}">
                    <a16:rowId xmlns:a16="http://schemas.microsoft.com/office/drawing/2014/main" val="3418272575"/>
                  </a:ext>
                </a:extLst>
              </a:tr>
              <a:tr h="387023">
                <a:tc>
                  <a:txBody>
                    <a:bodyPr/>
                    <a:lstStyle/>
                    <a:p>
                      <a:r>
                        <a:rPr lang="en-US" altLang="ko-KR" sz="900" dirty="0" smtClean="0"/>
                        <a:t>6. </a:t>
                      </a:r>
                      <a:r>
                        <a:rPr lang="ko-KR" altLang="en-US" sz="900" dirty="0" smtClean="0"/>
                        <a:t>확성기</a:t>
                      </a:r>
                      <a:endParaRPr lang="ko-KR" altLang="en-US" sz="900" dirty="0"/>
                    </a:p>
                  </a:txBody>
                  <a:tcPr marL="75540" marR="75540" marT="37770" marB="3777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- </a:t>
                      </a:r>
                      <a:r>
                        <a:rPr lang="ko-KR" altLang="en-US" sz="900" dirty="0" smtClean="0"/>
                        <a:t>발음 음성 지원  가능</a:t>
                      </a:r>
                      <a:endParaRPr lang="ko-KR" altLang="en-US" sz="900" dirty="0"/>
                    </a:p>
                  </a:txBody>
                  <a:tcPr marL="75540" marR="75540" marT="37770" marB="37770"/>
                </a:tc>
                <a:extLst>
                  <a:ext uri="{0D108BD9-81ED-4DB2-BD59-A6C34878D82A}">
                    <a16:rowId xmlns:a16="http://schemas.microsoft.com/office/drawing/2014/main" val="115054949"/>
                  </a:ext>
                </a:extLst>
              </a:tr>
              <a:tr h="387023">
                <a:tc>
                  <a:txBody>
                    <a:bodyPr/>
                    <a:lstStyle/>
                    <a:p>
                      <a:r>
                        <a:rPr lang="en-US" altLang="ko-KR" sz="900" dirty="0" smtClean="0"/>
                        <a:t>7. HINT</a:t>
                      </a:r>
                      <a:endParaRPr lang="ko-KR" altLang="en-US" sz="900" dirty="0"/>
                    </a:p>
                  </a:txBody>
                  <a:tcPr marL="75540" marR="75540" marT="37770" marB="3777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- </a:t>
                      </a:r>
                      <a:r>
                        <a:rPr lang="ko-KR" altLang="en-US" sz="900" dirty="0" smtClean="0"/>
                        <a:t>단어 추천</a:t>
                      </a:r>
                      <a:endParaRPr lang="ko-KR" altLang="en-US" sz="900" dirty="0"/>
                    </a:p>
                  </a:txBody>
                  <a:tcPr marL="75540" marR="75540" marT="37770" marB="37770"/>
                </a:tc>
                <a:extLst>
                  <a:ext uri="{0D108BD9-81ED-4DB2-BD59-A6C34878D82A}">
                    <a16:rowId xmlns:a16="http://schemas.microsoft.com/office/drawing/2014/main" val="1293591612"/>
                  </a:ext>
                </a:extLst>
              </a:tr>
              <a:tr h="387023">
                <a:tc>
                  <a:txBody>
                    <a:bodyPr/>
                    <a:lstStyle/>
                    <a:p>
                      <a:endParaRPr lang="ko-KR" altLang="en-US" sz="900" dirty="0"/>
                    </a:p>
                  </a:txBody>
                  <a:tcPr marL="75540" marR="75540" marT="37770" marB="3777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75540" marR="75540" marT="37770" marB="37770"/>
                </a:tc>
                <a:extLst>
                  <a:ext uri="{0D108BD9-81ED-4DB2-BD59-A6C34878D82A}">
                    <a16:rowId xmlns:a16="http://schemas.microsoft.com/office/drawing/2014/main" val="20345507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427025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/>
          </p:nvPr>
        </p:nvGraphicFramePr>
        <p:xfrm>
          <a:off x="358140" y="345599"/>
          <a:ext cx="11346180" cy="640080"/>
        </p:xfrm>
        <a:graphic>
          <a:graphicData uri="http://schemas.openxmlformats.org/drawingml/2006/table">
            <a:tbl>
              <a:tblPr/>
              <a:tblGrid>
                <a:gridCol w="2857500">
                  <a:extLst>
                    <a:ext uri="{9D8B030D-6E8A-4147-A177-3AD203B41FA5}">
                      <a16:colId xmlns:a16="http://schemas.microsoft.com/office/drawing/2014/main" val="515249827"/>
                    </a:ext>
                  </a:extLst>
                </a:gridCol>
                <a:gridCol w="2636520">
                  <a:extLst>
                    <a:ext uri="{9D8B030D-6E8A-4147-A177-3AD203B41FA5}">
                      <a16:colId xmlns:a16="http://schemas.microsoft.com/office/drawing/2014/main" val="1749535742"/>
                    </a:ext>
                  </a:extLst>
                </a:gridCol>
                <a:gridCol w="5852160">
                  <a:extLst>
                    <a:ext uri="{9D8B030D-6E8A-4147-A177-3AD203B41FA5}">
                      <a16:colId xmlns:a16="http://schemas.microsoft.com/office/drawing/2014/main" val="8511221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effectLst/>
                        </a:rPr>
                        <a:t>Page</a:t>
                      </a:r>
                      <a:r>
                        <a:rPr lang="en-US" sz="1600" b="1" baseline="0" dirty="0" smtClean="0">
                          <a:effectLst/>
                        </a:rPr>
                        <a:t> title</a:t>
                      </a:r>
                      <a:endParaRPr 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ID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Path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52876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effectLst/>
                        </a:rPr>
                        <a:t>일기 쓰기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400" dirty="0" smtClean="0">
                          <a:effectLst/>
                        </a:rPr>
                        <a:t>UI-C-1211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effectLst/>
                        </a:rPr>
                        <a:t>로그인 </a:t>
                      </a:r>
                      <a:r>
                        <a:rPr lang="en-US" altLang="ko-KR" sz="1400" dirty="0" smtClean="0">
                          <a:effectLst/>
                        </a:rPr>
                        <a:t>&gt; HOME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0168865"/>
                  </a:ext>
                </a:extLst>
              </a:tr>
            </a:tbl>
          </a:graphicData>
        </a:graphic>
      </p:graphicFrame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1731963" y="181768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3841267"/>
              </p:ext>
            </p:extLst>
          </p:nvPr>
        </p:nvGraphicFramePr>
        <p:xfrm>
          <a:off x="1519860" y="1874183"/>
          <a:ext cx="9152280" cy="4250011"/>
        </p:xfrm>
        <a:graphic>
          <a:graphicData uri="http://schemas.openxmlformats.org/drawingml/2006/table">
            <a:tbl>
              <a:tblPr/>
              <a:tblGrid>
                <a:gridCol w="720420">
                  <a:extLst>
                    <a:ext uri="{9D8B030D-6E8A-4147-A177-3AD203B41FA5}">
                      <a16:colId xmlns:a16="http://schemas.microsoft.com/office/drawing/2014/main" val="2253537751"/>
                    </a:ext>
                  </a:extLst>
                </a:gridCol>
                <a:gridCol w="2940492">
                  <a:extLst>
                    <a:ext uri="{9D8B030D-6E8A-4147-A177-3AD203B41FA5}">
                      <a16:colId xmlns:a16="http://schemas.microsoft.com/office/drawing/2014/main" val="3086551818"/>
                    </a:ext>
                  </a:extLst>
                </a:gridCol>
                <a:gridCol w="1067628">
                  <a:extLst>
                    <a:ext uri="{9D8B030D-6E8A-4147-A177-3AD203B41FA5}">
                      <a16:colId xmlns:a16="http://schemas.microsoft.com/office/drawing/2014/main" val="3302926764"/>
                    </a:ext>
                  </a:extLst>
                </a:gridCol>
                <a:gridCol w="1554480">
                  <a:extLst>
                    <a:ext uri="{9D8B030D-6E8A-4147-A177-3AD203B41FA5}">
                      <a16:colId xmlns:a16="http://schemas.microsoft.com/office/drawing/2014/main" val="345683347"/>
                    </a:ext>
                  </a:extLst>
                </a:gridCol>
                <a:gridCol w="2869260">
                  <a:extLst>
                    <a:ext uri="{9D8B030D-6E8A-4147-A177-3AD203B41FA5}">
                      <a16:colId xmlns:a16="http://schemas.microsoft.com/office/drawing/2014/main" val="268148528"/>
                    </a:ext>
                  </a:extLst>
                </a:gridCol>
              </a:tblGrid>
              <a:tr h="172256"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effectLst/>
                        </a:rPr>
                        <a:t>No</a:t>
                      </a:r>
                    </a:p>
                  </a:txBody>
                  <a:tcPr marL="37447" marR="37447" marT="18723" marB="18723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effectLst/>
                        </a:rPr>
                        <a:t>When</a:t>
                      </a:r>
                    </a:p>
                  </a:txBody>
                  <a:tcPr marL="37447" marR="37447" marT="18723" marB="18723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effectLst/>
                        </a:rPr>
                        <a:t>Given#1</a:t>
                      </a:r>
                    </a:p>
                  </a:txBody>
                  <a:tcPr marL="37447" marR="37447" marT="18723" marB="18723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effectLst/>
                        </a:rPr>
                        <a:t>Given#2</a:t>
                      </a:r>
                    </a:p>
                  </a:txBody>
                  <a:tcPr marL="37447" marR="37447" marT="18723" marB="18723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effectLst/>
                        </a:rPr>
                        <a:t>Then</a:t>
                      </a:r>
                    </a:p>
                  </a:txBody>
                  <a:tcPr marL="37447" marR="37447" marT="18723" marB="18723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3195424"/>
                  </a:ext>
                </a:extLst>
              </a:tr>
              <a:tr h="29208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effectLst/>
                        </a:rPr>
                        <a:t>1</a:t>
                      </a: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 smtClean="0">
                          <a:effectLst/>
                        </a:rPr>
                        <a:t>이미지 업로드 </a:t>
                      </a:r>
                      <a:r>
                        <a:rPr lang="en-US" altLang="ko-KR" sz="1100" dirty="0" smtClean="0">
                          <a:effectLst/>
                        </a:rPr>
                        <a:t>: YES / </a:t>
                      </a:r>
                      <a:r>
                        <a:rPr lang="ko-KR" altLang="en-US" sz="1100" dirty="0" smtClean="0">
                          <a:effectLst/>
                        </a:rPr>
                        <a:t>내용 작성 </a:t>
                      </a:r>
                      <a:r>
                        <a:rPr lang="en-US" altLang="ko-KR" sz="1100" dirty="0" smtClean="0">
                          <a:effectLst/>
                        </a:rPr>
                        <a:t>: NO</a:t>
                      </a:r>
                      <a:endParaRPr lang="en-US" altLang="ko-KR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altLang="ko-KR" sz="1100" dirty="0" smtClean="0">
                          <a:effectLst/>
                        </a:rPr>
                        <a:t>- “</a:t>
                      </a:r>
                      <a:r>
                        <a:rPr lang="ko-KR" altLang="en-US" sz="1100" dirty="0" smtClean="0">
                          <a:effectLst/>
                        </a:rPr>
                        <a:t>내용을 작성하세요</a:t>
                      </a:r>
                      <a:r>
                        <a:rPr lang="en-US" altLang="ko-KR" sz="1100" dirty="0" smtClean="0">
                          <a:effectLst/>
                        </a:rPr>
                        <a:t>” </a:t>
                      </a:r>
                      <a:r>
                        <a:rPr lang="ko-KR" altLang="en-US" sz="1100" dirty="0" err="1" smtClean="0">
                          <a:effectLst/>
                        </a:rPr>
                        <a:t>팝업창</a:t>
                      </a:r>
                      <a:r>
                        <a:rPr lang="ko-KR" altLang="en-US" sz="1100" dirty="0" smtClean="0">
                          <a:effectLst/>
                        </a:rPr>
                        <a:t> 생성</a:t>
                      </a:r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6539401"/>
                  </a:ext>
                </a:extLst>
              </a:tr>
              <a:tr h="42689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effectLst/>
                        </a:rPr>
                        <a:t>2</a:t>
                      </a: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 smtClean="0">
                          <a:effectLst/>
                        </a:rPr>
                        <a:t>이미지 업로드 </a:t>
                      </a:r>
                      <a:r>
                        <a:rPr lang="en-US" altLang="ko-KR" sz="1100" dirty="0" smtClean="0">
                          <a:effectLst/>
                        </a:rPr>
                        <a:t>: YES</a:t>
                      </a:r>
                      <a:r>
                        <a:rPr lang="en-US" altLang="ko-KR" sz="1100" baseline="0" dirty="0" smtClean="0">
                          <a:effectLst/>
                        </a:rPr>
                        <a:t> / </a:t>
                      </a:r>
                      <a:r>
                        <a:rPr lang="ko-KR" altLang="en-US" sz="1100" baseline="0" dirty="0" smtClean="0">
                          <a:effectLst/>
                        </a:rPr>
                        <a:t>내용 작성 </a:t>
                      </a:r>
                      <a:r>
                        <a:rPr lang="en-US" altLang="ko-KR" sz="1100" baseline="0" dirty="0" smtClean="0">
                          <a:effectLst/>
                        </a:rPr>
                        <a:t>: YES</a:t>
                      </a:r>
                      <a:endParaRPr lang="en-US" altLang="ko-KR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altLang="ko-KR" sz="1100" dirty="0" smtClean="0">
                          <a:effectLst/>
                        </a:rPr>
                        <a:t>-</a:t>
                      </a:r>
                      <a:r>
                        <a:rPr lang="en-US" altLang="ko-KR" sz="1100" baseline="0" dirty="0" smtClean="0">
                          <a:effectLst/>
                        </a:rPr>
                        <a:t> </a:t>
                      </a:r>
                      <a:r>
                        <a:rPr lang="ko-KR" altLang="en-US" sz="1100" baseline="0" dirty="0" smtClean="0">
                          <a:effectLst/>
                        </a:rPr>
                        <a:t>메인페이지로 이동</a:t>
                      </a:r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2428821"/>
                  </a:ext>
                </a:extLst>
              </a:tr>
              <a:tr h="40682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effectLst/>
                        </a:rPr>
                        <a:t>3</a:t>
                      </a: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 smtClean="0">
                          <a:effectLst/>
                        </a:rPr>
                        <a:t>이미지 업로드 </a:t>
                      </a:r>
                      <a:r>
                        <a:rPr lang="en-US" altLang="ko-KR" sz="1100" dirty="0" smtClean="0">
                          <a:effectLst/>
                        </a:rPr>
                        <a:t>: YES</a:t>
                      </a:r>
                      <a:r>
                        <a:rPr lang="en-US" altLang="ko-KR" sz="1100" baseline="0" dirty="0" smtClean="0">
                          <a:effectLst/>
                        </a:rPr>
                        <a:t> / </a:t>
                      </a:r>
                      <a:r>
                        <a:rPr lang="ko-KR" altLang="en-US" sz="1100" baseline="0" dirty="0" smtClean="0">
                          <a:effectLst/>
                        </a:rPr>
                        <a:t>내용 작성 </a:t>
                      </a:r>
                      <a:r>
                        <a:rPr lang="en-US" altLang="ko-KR" sz="1100" baseline="0" dirty="0" smtClean="0">
                          <a:effectLst/>
                        </a:rPr>
                        <a:t>: YES</a:t>
                      </a:r>
                      <a:endParaRPr lang="en-US" altLang="ko-KR" sz="1100" dirty="0" smtClean="0">
                        <a:effectLst/>
                      </a:endParaRPr>
                    </a:p>
                    <a:p>
                      <a:r>
                        <a:rPr lang="en-US" altLang="ko-KR" sz="1100" dirty="0" smtClean="0">
                          <a:effectLst/>
                        </a:rPr>
                        <a:t>/ </a:t>
                      </a:r>
                      <a:r>
                        <a:rPr lang="ko-KR" altLang="en-US" sz="1100" dirty="0" err="1" smtClean="0">
                          <a:effectLst/>
                        </a:rPr>
                        <a:t>문법검사</a:t>
                      </a:r>
                      <a:r>
                        <a:rPr lang="ko-KR" altLang="en-US" sz="1100" dirty="0" smtClean="0">
                          <a:effectLst/>
                        </a:rPr>
                        <a:t> </a:t>
                      </a:r>
                      <a:r>
                        <a:rPr lang="en-US" altLang="ko-KR" sz="1100" dirty="0" smtClean="0">
                          <a:effectLst/>
                        </a:rPr>
                        <a:t>: YES</a:t>
                      </a:r>
                      <a:endParaRPr lang="en-US" altLang="ko-KR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 smtClean="0">
                          <a:effectLst/>
                        </a:rPr>
                        <a:t>오류 잔재</a:t>
                      </a:r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altLang="ko-KR" sz="1100" dirty="0" smtClean="0">
                          <a:effectLst/>
                        </a:rPr>
                        <a:t>-</a:t>
                      </a:r>
                      <a:r>
                        <a:rPr lang="en-US" altLang="ko-KR" sz="1100" baseline="0" dirty="0" smtClean="0">
                          <a:effectLst/>
                        </a:rPr>
                        <a:t> </a:t>
                      </a:r>
                      <a:r>
                        <a:rPr lang="ko-KR" altLang="en-US" sz="1100" baseline="0" dirty="0" smtClean="0">
                          <a:effectLst/>
                        </a:rPr>
                        <a:t>일기 저장 버튼 클릭 시 오류를 수정하세요 </a:t>
                      </a:r>
                      <a:r>
                        <a:rPr lang="ko-KR" altLang="en-US" sz="1100" baseline="0" dirty="0" err="1" smtClean="0">
                          <a:effectLst/>
                        </a:rPr>
                        <a:t>팝업창</a:t>
                      </a:r>
                      <a:r>
                        <a:rPr lang="ko-KR" altLang="en-US" sz="1100" baseline="0" dirty="0" smtClean="0">
                          <a:effectLst/>
                        </a:rPr>
                        <a:t> 표시</a:t>
                      </a:r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1157392"/>
                  </a:ext>
                </a:extLst>
              </a:tr>
              <a:tr h="29208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effectLst/>
                        </a:rPr>
                        <a:t>4</a:t>
                      </a: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 smtClean="0">
                          <a:effectLst/>
                        </a:rPr>
                        <a:t>이미지 업로드 </a:t>
                      </a:r>
                      <a:r>
                        <a:rPr lang="en-US" altLang="ko-KR" sz="1100" dirty="0" smtClean="0">
                          <a:effectLst/>
                        </a:rPr>
                        <a:t>: YES</a:t>
                      </a:r>
                      <a:r>
                        <a:rPr lang="en-US" altLang="ko-KR" sz="1100" baseline="0" dirty="0" smtClean="0">
                          <a:effectLst/>
                        </a:rPr>
                        <a:t> / </a:t>
                      </a:r>
                      <a:r>
                        <a:rPr lang="ko-KR" altLang="en-US" sz="1100" baseline="0" dirty="0" smtClean="0">
                          <a:effectLst/>
                        </a:rPr>
                        <a:t>내용 작성 </a:t>
                      </a:r>
                      <a:r>
                        <a:rPr lang="en-US" altLang="ko-KR" sz="1100" baseline="0" dirty="0" smtClean="0">
                          <a:effectLst/>
                        </a:rPr>
                        <a:t>: YES</a:t>
                      </a:r>
                      <a:endParaRPr lang="en-US" altLang="ko-KR" sz="1100" dirty="0" smtClean="0">
                        <a:effectLst/>
                      </a:endParaRPr>
                    </a:p>
                    <a:p>
                      <a:r>
                        <a:rPr lang="en-US" altLang="ko-KR" sz="1100" dirty="0" smtClean="0">
                          <a:effectLst/>
                        </a:rPr>
                        <a:t>/ </a:t>
                      </a:r>
                      <a:r>
                        <a:rPr lang="ko-KR" altLang="en-US" sz="1100" dirty="0" err="1" smtClean="0">
                          <a:effectLst/>
                        </a:rPr>
                        <a:t>문법검사</a:t>
                      </a:r>
                      <a:r>
                        <a:rPr lang="ko-KR" altLang="en-US" sz="1100" dirty="0" smtClean="0">
                          <a:effectLst/>
                        </a:rPr>
                        <a:t> </a:t>
                      </a:r>
                      <a:r>
                        <a:rPr lang="en-US" altLang="ko-KR" sz="1100" dirty="0" smtClean="0">
                          <a:effectLst/>
                        </a:rPr>
                        <a:t>: NO</a:t>
                      </a: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altLang="ko-KR" sz="1100" dirty="0" smtClean="0">
                          <a:effectLst/>
                        </a:rPr>
                        <a:t>-  </a:t>
                      </a:r>
                      <a:r>
                        <a:rPr lang="ko-KR" altLang="en-US" sz="1100" dirty="0" smtClean="0">
                          <a:effectLst/>
                        </a:rPr>
                        <a:t>일기 저장 버튼 클릭 시 </a:t>
                      </a:r>
                      <a:r>
                        <a:rPr lang="ko-KR" altLang="en-US" sz="1100" dirty="0" err="1" smtClean="0">
                          <a:effectLst/>
                        </a:rPr>
                        <a:t>문법체크를</a:t>
                      </a:r>
                      <a:r>
                        <a:rPr lang="ko-KR" altLang="en-US" sz="1100" dirty="0" smtClean="0">
                          <a:effectLst/>
                        </a:rPr>
                        <a:t> 하세요</a:t>
                      </a:r>
                      <a:r>
                        <a:rPr lang="ko-KR" altLang="en-US" sz="1100" baseline="0" dirty="0" smtClean="0">
                          <a:effectLst/>
                        </a:rPr>
                        <a:t> </a:t>
                      </a:r>
                      <a:r>
                        <a:rPr lang="ko-KR" altLang="en-US" sz="1100" baseline="0" dirty="0" err="1" smtClean="0">
                          <a:effectLst/>
                        </a:rPr>
                        <a:t>팝업창</a:t>
                      </a:r>
                      <a:r>
                        <a:rPr lang="ko-KR" altLang="en-US" sz="1100" baseline="0" dirty="0" smtClean="0">
                          <a:effectLst/>
                        </a:rPr>
                        <a:t> 표시</a:t>
                      </a:r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9292147"/>
                  </a:ext>
                </a:extLst>
              </a:tr>
              <a:tr h="42689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effectLst/>
                        </a:rPr>
                        <a:t>5</a:t>
                      </a: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altLang="ko-KR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100" dirty="0" smtClean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6816570"/>
                  </a:ext>
                </a:extLst>
              </a:tr>
              <a:tr h="42689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effectLst/>
                        </a:rPr>
                        <a:t>6</a:t>
                      </a: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altLang="ko-KR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3070194"/>
                  </a:ext>
                </a:extLst>
              </a:tr>
              <a:tr h="42689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effectLst/>
                        </a:rPr>
                        <a:t>7</a:t>
                      </a: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altLang="ko-KR" sz="110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100" dirty="0" smtClean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1455299"/>
                  </a:ext>
                </a:extLst>
              </a:tr>
              <a:tr h="42689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effectLst/>
                        </a:rPr>
                        <a:t>8</a:t>
                      </a: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altLang="ko-KR" sz="110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100" dirty="0" smtClean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0103545"/>
                  </a:ext>
                </a:extLst>
              </a:tr>
              <a:tr h="42689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effectLst/>
                        </a:rPr>
                        <a:t>9</a:t>
                      </a: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altLang="ko-KR" sz="110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100" dirty="0" smtClean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9537471"/>
                  </a:ext>
                </a:extLst>
              </a:tr>
              <a:tr h="42689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effectLst/>
                        </a:rPr>
                        <a:t>10</a:t>
                      </a: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altLang="ko-KR" sz="110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100" dirty="0" smtClean="0">
                        <a:effectLst/>
                      </a:endParaRPr>
                    </a:p>
                  </a:txBody>
                  <a:tcPr marL="44936" marR="44936" marT="22468" marB="22468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12059060"/>
                  </a:ext>
                </a:extLst>
              </a:tr>
            </a:tbl>
          </a:graphicData>
        </a:graphic>
      </p:graphicFrame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3511550" y="17907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47700" y="1226820"/>
            <a:ext cx="3489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Check list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963899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4398963" y="182562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4964353"/>
              </p:ext>
            </p:extLst>
          </p:nvPr>
        </p:nvGraphicFramePr>
        <p:xfrm>
          <a:off x="1213341" y="601567"/>
          <a:ext cx="9096522" cy="6224239"/>
        </p:xfrm>
        <a:graphic>
          <a:graphicData uri="http://schemas.openxmlformats.org/drawingml/2006/table">
            <a:tbl>
              <a:tblPr/>
              <a:tblGrid>
                <a:gridCol w="1516087">
                  <a:extLst>
                    <a:ext uri="{9D8B030D-6E8A-4147-A177-3AD203B41FA5}">
                      <a16:colId xmlns:a16="http://schemas.microsoft.com/office/drawing/2014/main" val="863562177"/>
                    </a:ext>
                  </a:extLst>
                </a:gridCol>
                <a:gridCol w="1516087">
                  <a:extLst>
                    <a:ext uri="{9D8B030D-6E8A-4147-A177-3AD203B41FA5}">
                      <a16:colId xmlns:a16="http://schemas.microsoft.com/office/drawing/2014/main" val="4080921542"/>
                    </a:ext>
                  </a:extLst>
                </a:gridCol>
                <a:gridCol w="1516087">
                  <a:extLst>
                    <a:ext uri="{9D8B030D-6E8A-4147-A177-3AD203B41FA5}">
                      <a16:colId xmlns:a16="http://schemas.microsoft.com/office/drawing/2014/main" val="945458656"/>
                    </a:ext>
                  </a:extLst>
                </a:gridCol>
                <a:gridCol w="1516087">
                  <a:extLst>
                    <a:ext uri="{9D8B030D-6E8A-4147-A177-3AD203B41FA5}">
                      <a16:colId xmlns:a16="http://schemas.microsoft.com/office/drawing/2014/main" val="225685614"/>
                    </a:ext>
                  </a:extLst>
                </a:gridCol>
                <a:gridCol w="1514619">
                  <a:extLst>
                    <a:ext uri="{9D8B030D-6E8A-4147-A177-3AD203B41FA5}">
                      <a16:colId xmlns:a16="http://schemas.microsoft.com/office/drawing/2014/main" val="2612991923"/>
                    </a:ext>
                  </a:extLst>
                </a:gridCol>
                <a:gridCol w="1517555">
                  <a:extLst>
                    <a:ext uri="{9D8B030D-6E8A-4147-A177-3AD203B41FA5}">
                      <a16:colId xmlns:a16="http://schemas.microsoft.com/office/drawing/2014/main" val="3768694311"/>
                    </a:ext>
                  </a:extLst>
                </a:gridCol>
              </a:tblGrid>
              <a:tr h="399295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b="1" dirty="0" err="1">
                          <a:effectLst/>
                        </a:rPr>
                        <a:t>대메뉴</a:t>
                      </a:r>
                      <a:endParaRPr lang="ko-KR" altLang="en-US" sz="900" b="1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b="1" dirty="0" err="1">
                          <a:effectLst/>
                        </a:rPr>
                        <a:t>중메뉴</a:t>
                      </a:r>
                      <a:endParaRPr lang="ko-KR" altLang="en-US" sz="900" b="1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effectLst/>
                        </a:rPr>
                        <a:t>Screen ID</a:t>
                      </a: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effectLst/>
                        </a:rPr>
                        <a:t>Page title</a:t>
                      </a: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b="1" dirty="0">
                          <a:effectLst/>
                        </a:rPr>
                        <a:t>설명</a:t>
                      </a: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b="1" dirty="0">
                          <a:effectLst/>
                        </a:rPr>
                        <a:t>비고</a:t>
                      </a:r>
                      <a:r>
                        <a:rPr lang="en-US" altLang="ko-KR" sz="900" b="1" dirty="0">
                          <a:effectLst/>
                        </a:rPr>
                        <a:t>, </a:t>
                      </a:r>
                      <a:r>
                        <a:rPr lang="ko-KR" altLang="en-US" sz="900" b="1" dirty="0" err="1">
                          <a:effectLst/>
                        </a:rPr>
                        <a:t>관계화면</a:t>
                      </a:r>
                      <a:r>
                        <a:rPr lang="en-US" altLang="ko-KR" sz="900" b="1" dirty="0">
                          <a:effectLst/>
                        </a:rPr>
                        <a:t>ID</a:t>
                      </a: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9719648"/>
                  </a:ext>
                </a:extLst>
              </a:tr>
              <a:tr h="399295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dirty="0" smtClean="0">
                          <a:effectLst/>
                        </a:rPr>
                        <a:t>메인</a:t>
                      </a:r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>
                          <a:effectLst/>
                        </a:rPr>
                        <a:t> </a:t>
                      </a:r>
                      <a:r>
                        <a:rPr lang="en-US" altLang="ko-KR" sz="900" dirty="0" smtClean="0">
                          <a:effectLst/>
                        </a:rPr>
                        <a:t>Home</a:t>
                      </a:r>
                      <a:r>
                        <a:rPr lang="en-US" altLang="ko-KR" sz="900" baseline="0" dirty="0" smtClean="0">
                          <a:effectLst/>
                        </a:rPr>
                        <a:t> </a:t>
                      </a:r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>
                          <a:effectLst/>
                        </a:rPr>
                        <a:t>UI-C-1224</a:t>
                      </a:r>
                      <a:endParaRPr 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 smtClean="0">
                          <a:effectLst/>
                        </a:rPr>
                        <a:t>홈 페이지</a:t>
                      </a:r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 smtClean="0">
                          <a:effectLst/>
                        </a:rPr>
                        <a:t>홈페이지</a:t>
                      </a:r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>
                          <a:effectLst/>
                        </a:rPr>
                        <a:t> </a:t>
                      </a: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8574041"/>
                  </a:ext>
                </a:extLst>
              </a:tr>
              <a:tr h="399295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>
                          <a:effectLst/>
                        </a:rPr>
                        <a:t> </a:t>
                      </a: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>
                          <a:effectLst/>
                        </a:rPr>
                        <a:t> </a:t>
                      </a:r>
                      <a:r>
                        <a:rPr lang="ko-KR" altLang="en-US" sz="900" dirty="0" smtClean="0">
                          <a:effectLst/>
                        </a:rPr>
                        <a:t>일기 쓰기</a:t>
                      </a:r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>
                          <a:effectLst/>
                        </a:rPr>
                        <a:t>UI-C-1225</a:t>
                      </a:r>
                      <a:endParaRPr 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 smtClean="0">
                          <a:effectLst/>
                        </a:rPr>
                        <a:t>일기 이미지 업로드</a:t>
                      </a:r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 smtClean="0">
                          <a:effectLst/>
                        </a:rPr>
                        <a:t>일기 이미지 업로드 폼</a:t>
                      </a:r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>
                          <a:effectLst/>
                        </a:rPr>
                        <a:t> </a:t>
                      </a: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9799731"/>
                  </a:ext>
                </a:extLst>
              </a:tr>
              <a:tr h="399295">
                <a:tc>
                  <a:txBody>
                    <a:bodyPr/>
                    <a:lstStyle/>
                    <a:p>
                      <a:pPr algn="ctr"/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effectLst/>
                        </a:rPr>
                        <a:t>UI-C-1226</a:t>
                      </a:r>
                      <a:endParaRPr lang="en-US" altLang="ko-KR" sz="900" dirty="0" smtClean="0">
                        <a:effectLst/>
                      </a:endParaRPr>
                    </a:p>
                    <a:p>
                      <a:endParaRPr 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 smtClean="0">
                          <a:effectLst/>
                        </a:rPr>
                        <a:t>일기 </a:t>
                      </a:r>
                      <a:r>
                        <a:rPr lang="ko-KR" altLang="en-US" sz="900" dirty="0" smtClean="0">
                          <a:effectLst/>
                        </a:rPr>
                        <a:t>내용 </a:t>
                      </a:r>
                      <a:r>
                        <a:rPr lang="ko-KR" altLang="en-US" sz="900" dirty="0" smtClean="0">
                          <a:effectLst/>
                        </a:rPr>
                        <a:t>작성</a:t>
                      </a:r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 smtClean="0">
                          <a:effectLst/>
                        </a:rPr>
                        <a:t>일기 이미지 작성 폼</a:t>
                      </a:r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>
                          <a:effectLst/>
                        </a:rPr>
                        <a:t> </a:t>
                      </a: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8818625"/>
                  </a:ext>
                </a:extLst>
              </a:tr>
              <a:tr h="477023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dirty="0">
                          <a:effectLst/>
                        </a:rPr>
                        <a:t> </a:t>
                      </a: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 smtClean="0">
                          <a:effectLst/>
                        </a:rPr>
                        <a:t>일기 목록</a:t>
                      </a:r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>
                          <a:effectLst/>
                        </a:rPr>
                        <a:t>UI-C-1227</a:t>
                      </a:r>
                      <a:endParaRPr 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 smtClean="0">
                          <a:effectLst/>
                        </a:rPr>
                        <a:t>일기 </a:t>
                      </a:r>
                      <a:r>
                        <a:rPr lang="ko-KR" altLang="en-US" sz="900" dirty="0" smtClean="0">
                          <a:effectLst/>
                        </a:rPr>
                        <a:t>목록</a:t>
                      </a:r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 smtClean="0">
                          <a:effectLst/>
                        </a:rPr>
                        <a:t>일기 목록 조회</a:t>
                      </a:r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>
                          <a:effectLst/>
                        </a:rPr>
                        <a:t> </a:t>
                      </a: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542149"/>
                  </a:ext>
                </a:extLst>
              </a:tr>
              <a:tr h="263769">
                <a:tc>
                  <a:txBody>
                    <a:bodyPr/>
                    <a:lstStyle/>
                    <a:p>
                      <a:pPr algn="ctr"/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effectLst/>
                        </a:rPr>
                        <a:t>UI-C-1228</a:t>
                      </a:r>
                      <a:endParaRPr lang="en-US" altLang="ko-KR" sz="900" dirty="0" smtClean="0">
                        <a:effectLst/>
                      </a:endParaRPr>
                    </a:p>
                    <a:p>
                      <a:endParaRPr 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 smtClean="0">
                          <a:effectLst/>
                        </a:rPr>
                        <a:t>일기 디테일</a:t>
                      </a:r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 smtClean="0">
                          <a:effectLst/>
                        </a:rPr>
                        <a:t>일기 디테일</a:t>
                      </a:r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3852341"/>
                  </a:ext>
                </a:extLst>
              </a:tr>
              <a:tr h="348403">
                <a:tc>
                  <a:txBody>
                    <a:bodyPr/>
                    <a:lstStyle/>
                    <a:p>
                      <a:pPr algn="ctr"/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>
                          <a:effectLst/>
                        </a:rPr>
                        <a:t> </a:t>
                      </a:r>
                      <a:r>
                        <a:rPr lang="ko-KR" altLang="en-US" sz="900" dirty="0" smtClean="0">
                          <a:effectLst/>
                        </a:rPr>
                        <a:t>단어장</a:t>
                      </a:r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>
                          <a:effectLst/>
                        </a:rPr>
                        <a:t>UI-C-1229</a:t>
                      </a:r>
                      <a:endParaRPr 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 smtClean="0">
                          <a:effectLst/>
                        </a:rPr>
                        <a:t>단어 목록</a:t>
                      </a:r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 smtClean="0">
                          <a:effectLst/>
                        </a:rPr>
                        <a:t>저장한 단어 알파벳 순으로 나열</a:t>
                      </a:r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>
                          <a:effectLst/>
                        </a:rPr>
                        <a:t> </a:t>
                      </a: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3934673"/>
                  </a:ext>
                </a:extLst>
              </a:tr>
              <a:tr h="741550">
                <a:tc>
                  <a:txBody>
                    <a:bodyPr/>
                    <a:lstStyle/>
                    <a:p>
                      <a:pPr algn="ctr"/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>
                          <a:effectLst/>
                        </a:rPr>
                        <a:t>UI-C-1230</a:t>
                      </a:r>
                      <a:endParaRPr 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ko-KR" altLang="en-US" sz="900" dirty="0" smtClean="0">
                          <a:effectLst/>
                        </a:rPr>
                        <a:t>단어 디테일</a:t>
                      </a:r>
                      <a:endParaRPr lang="en-US" altLang="ko-KR" sz="900" dirty="0" smtClean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 smtClean="0">
                          <a:effectLst/>
                        </a:rPr>
                        <a:t>단어 뜻</a:t>
                      </a:r>
                      <a:r>
                        <a:rPr lang="en-US" altLang="ko-KR" sz="900" dirty="0" smtClean="0">
                          <a:effectLst/>
                        </a:rPr>
                        <a:t>, </a:t>
                      </a:r>
                      <a:r>
                        <a:rPr lang="ko-KR" altLang="en-US" sz="900" dirty="0" smtClean="0">
                          <a:effectLst/>
                        </a:rPr>
                        <a:t>품사 나열</a:t>
                      </a:r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>
                          <a:effectLst/>
                        </a:rPr>
                        <a:t> </a:t>
                      </a: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1372488"/>
                  </a:ext>
                </a:extLst>
              </a:tr>
              <a:tr h="570423">
                <a:tc>
                  <a:txBody>
                    <a:bodyPr/>
                    <a:lstStyle/>
                    <a:p>
                      <a:pPr algn="ctr"/>
                      <a:endParaRPr lang="ko-KR" altLang="en-US" sz="90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>
                          <a:effectLst/>
                        </a:rPr>
                        <a:t> </a:t>
                      </a:r>
                      <a:r>
                        <a:rPr lang="ko-KR" altLang="en-US" sz="900" dirty="0" smtClean="0">
                          <a:effectLst/>
                        </a:rPr>
                        <a:t>내 프로필</a:t>
                      </a:r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>
                          <a:effectLst/>
                        </a:rPr>
                        <a:t>UI-C-1231</a:t>
                      </a:r>
                      <a:endParaRPr 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en-US" altLang="ko-KR" sz="900" dirty="0" smtClean="0">
                          <a:effectLst/>
                        </a:rPr>
                        <a:t>- </a:t>
                      </a:r>
                      <a:r>
                        <a:rPr lang="ko-KR" altLang="en-US" sz="900" dirty="0" smtClean="0">
                          <a:effectLst/>
                        </a:rPr>
                        <a:t>내 프로필</a:t>
                      </a:r>
                      <a:endParaRPr lang="en-US" altLang="ko-KR" sz="900" dirty="0" smtClean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Tx/>
                        <a:buChar char="-"/>
                      </a:pPr>
                      <a:r>
                        <a:rPr lang="ko-KR" altLang="en-US" sz="900" baseline="0" dirty="0" smtClean="0">
                          <a:effectLst/>
                        </a:rPr>
                        <a:t>캐릭터 목소리 설정 창</a:t>
                      </a:r>
                      <a:endParaRPr lang="en-US" altLang="ko-KR" sz="900" baseline="0" dirty="0" smtClean="0">
                        <a:effectLst/>
                      </a:endParaRPr>
                    </a:p>
                    <a:p>
                      <a:pPr marL="171450" indent="-171450">
                        <a:buFontTx/>
                        <a:buChar char="-"/>
                      </a:pPr>
                      <a:r>
                        <a:rPr lang="ko-KR" altLang="en-US" sz="900" baseline="0" dirty="0" smtClean="0">
                          <a:effectLst/>
                        </a:rPr>
                        <a:t>프로필 사진 변경 창</a:t>
                      </a:r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>
                          <a:effectLst/>
                        </a:rPr>
                        <a:t> </a:t>
                      </a: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7415557"/>
                  </a:ext>
                </a:extLst>
              </a:tr>
              <a:tr h="399295">
                <a:tc>
                  <a:txBody>
                    <a:bodyPr/>
                    <a:lstStyle/>
                    <a:p>
                      <a:pPr algn="ctr"/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>
                          <a:effectLst/>
                        </a:rPr>
                        <a:t>UI-C-1232</a:t>
                      </a:r>
                      <a:endParaRPr 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en-US" altLang="ko-KR" sz="900" dirty="0" smtClean="0">
                          <a:effectLst/>
                        </a:rPr>
                        <a:t>- </a:t>
                      </a:r>
                      <a:r>
                        <a:rPr lang="ko-KR" altLang="en-US" sz="900" dirty="0" smtClean="0">
                          <a:effectLst/>
                        </a:rPr>
                        <a:t>목소리 변경</a:t>
                      </a:r>
                      <a:endParaRPr lang="en-US" altLang="ko-KR" sz="900" dirty="0" smtClean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900" dirty="0" smtClean="0">
                          <a:effectLst/>
                        </a:rPr>
                        <a:t>-</a:t>
                      </a:r>
                      <a:r>
                        <a:rPr lang="en-US" altLang="ko-KR" sz="900" baseline="0" dirty="0" smtClean="0">
                          <a:effectLst/>
                        </a:rPr>
                        <a:t> </a:t>
                      </a:r>
                      <a:r>
                        <a:rPr lang="ko-KR" altLang="en-US" sz="900" baseline="0" dirty="0" smtClean="0">
                          <a:effectLst/>
                        </a:rPr>
                        <a:t>캐릭터 목소리 설정 창</a:t>
                      </a:r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>
                          <a:effectLst/>
                        </a:rPr>
                        <a:t> </a:t>
                      </a: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4319929"/>
                  </a:ext>
                </a:extLst>
              </a:tr>
              <a:tr h="738455">
                <a:tc>
                  <a:txBody>
                    <a:bodyPr/>
                    <a:lstStyle/>
                    <a:p>
                      <a:pPr algn="ctr"/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>
                          <a:effectLst/>
                        </a:rPr>
                        <a:t>UI-C-1233</a:t>
                      </a:r>
                      <a:endParaRPr 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900" dirty="0" smtClean="0">
                          <a:effectLst/>
                        </a:rPr>
                        <a:t>- </a:t>
                      </a:r>
                      <a:r>
                        <a:rPr lang="ko-KR" altLang="en-US" sz="900" dirty="0" smtClean="0">
                          <a:effectLst/>
                        </a:rPr>
                        <a:t>프로필 변경</a:t>
                      </a:r>
                      <a:endParaRPr lang="en-US" altLang="ko-KR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900" dirty="0" smtClean="0">
                          <a:effectLst/>
                        </a:rPr>
                        <a:t>-</a:t>
                      </a:r>
                      <a:r>
                        <a:rPr lang="en-US" altLang="ko-KR" sz="900" baseline="0" dirty="0" smtClean="0">
                          <a:effectLst/>
                        </a:rPr>
                        <a:t> </a:t>
                      </a:r>
                      <a:r>
                        <a:rPr lang="ko-KR" altLang="en-US" sz="900" baseline="0" dirty="0" smtClean="0">
                          <a:effectLst/>
                        </a:rPr>
                        <a:t>프로필 사진 변경 창</a:t>
                      </a:r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>
                          <a:effectLst/>
                        </a:rPr>
                        <a:t> </a:t>
                      </a: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4192725"/>
                  </a:ext>
                </a:extLst>
              </a:tr>
              <a:tr h="399295">
                <a:tc>
                  <a:txBody>
                    <a:bodyPr/>
                    <a:lstStyle/>
                    <a:p>
                      <a:pPr algn="ctr"/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Tx/>
                        <a:buChar char="-"/>
                      </a:pPr>
                      <a:endParaRPr lang="en-US" altLang="ko-KR" sz="900" dirty="0" smtClean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0419720"/>
                  </a:ext>
                </a:extLst>
              </a:tr>
              <a:tr h="399295">
                <a:tc>
                  <a:txBody>
                    <a:bodyPr/>
                    <a:lstStyle/>
                    <a:p>
                      <a:r>
                        <a:rPr lang="ko-KR" altLang="en-US" sz="900">
                          <a:effectLst/>
                        </a:rPr>
                        <a:t> </a:t>
                      </a: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90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strike="sngStrike" baseline="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900" strike="sngStrike" baseline="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900" strike="sngStrike" baseline="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9155152"/>
                  </a:ext>
                </a:extLst>
              </a:tr>
              <a:tr h="235048">
                <a:tc>
                  <a:txBody>
                    <a:bodyPr/>
                    <a:lstStyle/>
                    <a:p>
                      <a:r>
                        <a:rPr lang="ko-KR" altLang="en-US" sz="900">
                          <a:effectLst/>
                        </a:rPr>
                        <a:t> </a:t>
                      </a: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>
                          <a:effectLst/>
                        </a:rPr>
                        <a:t> </a:t>
                      </a: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>
                          <a:effectLst/>
                        </a:rPr>
                        <a:t> </a:t>
                      </a: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>
                          <a:effectLst/>
                        </a:rPr>
                        <a:t> </a:t>
                      </a: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>
                          <a:effectLst/>
                        </a:rPr>
                        <a:t> </a:t>
                      </a: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>
                          <a:effectLst/>
                        </a:rPr>
                        <a:t> </a:t>
                      </a: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1511329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580878" y="65874"/>
            <a:ext cx="6629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/>
              <a:t>스크린 목록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082514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13"/>
          <p:cNvGraphicFramePr>
            <a:graphicFrameLocks noGrp="1"/>
          </p:cNvGraphicFramePr>
          <p:nvPr>
            <p:extLst/>
          </p:nvPr>
        </p:nvGraphicFramePr>
        <p:xfrm>
          <a:off x="358140" y="345599"/>
          <a:ext cx="11346180" cy="640080"/>
        </p:xfrm>
        <a:graphic>
          <a:graphicData uri="http://schemas.openxmlformats.org/drawingml/2006/table">
            <a:tbl>
              <a:tblPr/>
              <a:tblGrid>
                <a:gridCol w="2857500">
                  <a:extLst>
                    <a:ext uri="{9D8B030D-6E8A-4147-A177-3AD203B41FA5}">
                      <a16:colId xmlns:a16="http://schemas.microsoft.com/office/drawing/2014/main" val="515249827"/>
                    </a:ext>
                  </a:extLst>
                </a:gridCol>
                <a:gridCol w="2636520">
                  <a:extLst>
                    <a:ext uri="{9D8B030D-6E8A-4147-A177-3AD203B41FA5}">
                      <a16:colId xmlns:a16="http://schemas.microsoft.com/office/drawing/2014/main" val="1749535742"/>
                    </a:ext>
                  </a:extLst>
                </a:gridCol>
                <a:gridCol w="5852160">
                  <a:extLst>
                    <a:ext uri="{9D8B030D-6E8A-4147-A177-3AD203B41FA5}">
                      <a16:colId xmlns:a16="http://schemas.microsoft.com/office/drawing/2014/main" val="8511221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effectLst/>
                        </a:rPr>
                        <a:t>Page</a:t>
                      </a:r>
                      <a:r>
                        <a:rPr lang="en-US" sz="1600" b="1" baseline="0" dirty="0" smtClean="0">
                          <a:effectLst/>
                        </a:rPr>
                        <a:t> title</a:t>
                      </a:r>
                      <a:endParaRPr 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ID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Path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52876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effectLst/>
                        </a:rPr>
                        <a:t>일기 쓰기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400" dirty="0" smtClean="0">
                          <a:effectLst/>
                        </a:rPr>
                        <a:t>UI-C-1211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effectLst/>
                        </a:rPr>
                        <a:t>HOME &gt; </a:t>
                      </a:r>
                      <a:r>
                        <a:rPr lang="ko-KR" altLang="en-US" sz="1400" dirty="0" smtClean="0">
                          <a:effectLst/>
                        </a:rPr>
                        <a:t>일기쓰기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0168865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647700" y="1226820"/>
            <a:ext cx="3489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Screen</a:t>
            </a:r>
            <a:endParaRPr lang="ko-KR" altLang="en-US" b="1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" y="1837293"/>
            <a:ext cx="5386865" cy="356334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9452" y="1837293"/>
            <a:ext cx="5034868" cy="312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6989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966011"/>
              </p:ext>
            </p:extLst>
          </p:nvPr>
        </p:nvGraphicFramePr>
        <p:xfrm>
          <a:off x="358140" y="345599"/>
          <a:ext cx="11346180" cy="640080"/>
        </p:xfrm>
        <a:graphic>
          <a:graphicData uri="http://schemas.openxmlformats.org/drawingml/2006/table">
            <a:tbl>
              <a:tblPr/>
              <a:tblGrid>
                <a:gridCol w="2857500">
                  <a:extLst>
                    <a:ext uri="{9D8B030D-6E8A-4147-A177-3AD203B41FA5}">
                      <a16:colId xmlns:a16="http://schemas.microsoft.com/office/drawing/2014/main" val="515249827"/>
                    </a:ext>
                  </a:extLst>
                </a:gridCol>
                <a:gridCol w="2636520">
                  <a:extLst>
                    <a:ext uri="{9D8B030D-6E8A-4147-A177-3AD203B41FA5}">
                      <a16:colId xmlns:a16="http://schemas.microsoft.com/office/drawing/2014/main" val="1749535742"/>
                    </a:ext>
                  </a:extLst>
                </a:gridCol>
                <a:gridCol w="5852160">
                  <a:extLst>
                    <a:ext uri="{9D8B030D-6E8A-4147-A177-3AD203B41FA5}">
                      <a16:colId xmlns:a16="http://schemas.microsoft.com/office/drawing/2014/main" val="8511221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effectLst/>
                        </a:rPr>
                        <a:t>Page</a:t>
                      </a:r>
                      <a:r>
                        <a:rPr lang="en-US" sz="1600" b="1" baseline="0" dirty="0" smtClean="0">
                          <a:effectLst/>
                        </a:rPr>
                        <a:t> title</a:t>
                      </a:r>
                      <a:endParaRPr 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ID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Path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52876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effectLst/>
                        </a:rPr>
                        <a:t>일기 저장 </a:t>
                      </a:r>
                      <a:r>
                        <a:rPr lang="ko-KR" altLang="en-US" sz="1400" dirty="0" err="1" smtClean="0">
                          <a:effectLst/>
                        </a:rPr>
                        <a:t>모달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400" dirty="0" smtClean="0">
                          <a:effectLst/>
                        </a:rPr>
                        <a:t>UI-C-1211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effectLst/>
                        </a:rPr>
                        <a:t>HOME &gt; </a:t>
                      </a:r>
                      <a:r>
                        <a:rPr lang="ko-KR" altLang="en-US" sz="1400" dirty="0" smtClean="0">
                          <a:effectLst/>
                        </a:rPr>
                        <a:t>일기쓰기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0168865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647700" y="1226820"/>
            <a:ext cx="3489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Screen</a:t>
            </a:r>
            <a:endParaRPr lang="ko-KR" altLang="en-US" b="1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" y="1837292"/>
            <a:ext cx="5085073" cy="31536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4320" y="1837293"/>
            <a:ext cx="5040000" cy="3154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9305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849901"/>
              </p:ext>
            </p:extLst>
          </p:nvPr>
        </p:nvGraphicFramePr>
        <p:xfrm>
          <a:off x="358140" y="345599"/>
          <a:ext cx="11346180" cy="640080"/>
        </p:xfrm>
        <a:graphic>
          <a:graphicData uri="http://schemas.openxmlformats.org/drawingml/2006/table">
            <a:tbl>
              <a:tblPr/>
              <a:tblGrid>
                <a:gridCol w="2857500">
                  <a:extLst>
                    <a:ext uri="{9D8B030D-6E8A-4147-A177-3AD203B41FA5}">
                      <a16:colId xmlns:a16="http://schemas.microsoft.com/office/drawing/2014/main" val="515249827"/>
                    </a:ext>
                  </a:extLst>
                </a:gridCol>
                <a:gridCol w="2636520">
                  <a:extLst>
                    <a:ext uri="{9D8B030D-6E8A-4147-A177-3AD203B41FA5}">
                      <a16:colId xmlns:a16="http://schemas.microsoft.com/office/drawing/2014/main" val="1749535742"/>
                    </a:ext>
                  </a:extLst>
                </a:gridCol>
                <a:gridCol w="5852160">
                  <a:extLst>
                    <a:ext uri="{9D8B030D-6E8A-4147-A177-3AD203B41FA5}">
                      <a16:colId xmlns:a16="http://schemas.microsoft.com/office/drawing/2014/main" val="8511221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effectLst/>
                        </a:rPr>
                        <a:t>Page</a:t>
                      </a:r>
                      <a:r>
                        <a:rPr lang="en-US" sz="1600" b="1" baseline="0" dirty="0" smtClean="0">
                          <a:effectLst/>
                        </a:rPr>
                        <a:t> title</a:t>
                      </a:r>
                      <a:endParaRPr 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ID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Path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52876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effectLst/>
                        </a:rPr>
                        <a:t>일기 목록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effectLst/>
                        </a:rPr>
                        <a:t>UI-C-1226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effectLst/>
                        </a:rPr>
                        <a:t>HOME &gt; </a:t>
                      </a:r>
                      <a:r>
                        <a:rPr lang="ko-KR" altLang="en-US" sz="1400" dirty="0" smtClean="0">
                          <a:effectLst/>
                        </a:rPr>
                        <a:t>일기 목록 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0168865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647700" y="1226820"/>
            <a:ext cx="3489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Screen</a:t>
            </a:r>
            <a:endParaRPr lang="ko-KR" altLang="en-US" b="1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8714422"/>
              </p:ext>
            </p:extLst>
          </p:nvPr>
        </p:nvGraphicFramePr>
        <p:xfrm>
          <a:off x="8113394" y="1817211"/>
          <a:ext cx="3590926" cy="28575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795463">
                  <a:extLst>
                    <a:ext uri="{9D8B030D-6E8A-4147-A177-3AD203B41FA5}">
                      <a16:colId xmlns:a16="http://schemas.microsoft.com/office/drawing/2014/main" val="1369789234"/>
                    </a:ext>
                  </a:extLst>
                </a:gridCol>
                <a:gridCol w="1795463">
                  <a:extLst>
                    <a:ext uri="{9D8B030D-6E8A-4147-A177-3AD203B41FA5}">
                      <a16:colId xmlns:a16="http://schemas.microsoft.com/office/drawing/2014/main" val="536856391"/>
                    </a:ext>
                  </a:extLst>
                </a:gridCol>
              </a:tblGrid>
              <a:tr h="57150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DESCRIBTION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125902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228600" indent="-228600">
                        <a:buAutoNum type="arabicPeriod"/>
                      </a:pPr>
                      <a:r>
                        <a:rPr lang="ko-KR" altLang="en-US" sz="1200" dirty="0" smtClean="0"/>
                        <a:t>나가기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200" dirty="0" smtClean="0"/>
                        <a:t>클릭 시</a:t>
                      </a:r>
                      <a:r>
                        <a:rPr lang="ko-KR" altLang="en-US" sz="1200" baseline="0" dirty="0" smtClean="0"/>
                        <a:t> 메인페이지로 이동</a:t>
                      </a:r>
                      <a:endParaRPr lang="en-US" altLang="ko-KR" sz="120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8988690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2. </a:t>
                      </a:r>
                      <a:r>
                        <a:rPr lang="ko-KR" altLang="en-US" sz="1200" dirty="0" smtClean="0"/>
                        <a:t>돌아오기</a:t>
                      </a:r>
                    </a:p>
                    <a:p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-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클릭 시 일기 쓰기 페이지로 이동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8005049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1770608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8272575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" y="1817211"/>
            <a:ext cx="7200000" cy="4450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310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355898"/>
              </p:ext>
            </p:extLst>
          </p:nvPr>
        </p:nvGraphicFramePr>
        <p:xfrm>
          <a:off x="358140" y="345599"/>
          <a:ext cx="11346180" cy="640080"/>
        </p:xfrm>
        <a:graphic>
          <a:graphicData uri="http://schemas.openxmlformats.org/drawingml/2006/table">
            <a:tbl>
              <a:tblPr/>
              <a:tblGrid>
                <a:gridCol w="2857500">
                  <a:extLst>
                    <a:ext uri="{9D8B030D-6E8A-4147-A177-3AD203B41FA5}">
                      <a16:colId xmlns:a16="http://schemas.microsoft.com/office/drawing/2014/main" val="515249827"/>
                    </a:ext>
                  </a:extLst>
                </a:gridCol>
                <a:gridCol w="2636520">
                  <a:extLst>
                    <a:ext uri="{9D8B030D-6E8A-4147-A177-3AD203B41FA5}">
                      <a16:colId xmlns:a16="http://schemas.microsoft.com/office/drawing/2014/main" val="1749535742"/>
                    </a:ext>
                  </a:extLst>
                </a:gridCol>
                <a:gridCol w="5852160">
                  <a:extLst>
                    <a:ext uri="{9D8B030D-6E8A-4147-A177-3AD203B41FA5}">
                      <a16:colId xmlns:a16="http://schemas.microsoft.com/office/drawing/2014/main" val="8511221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effectLst/>
                        </a:rPr>
                        <a:t>Page</a:t>
                      </a:r>
                      <a:r>
                        <a:rPr lang="en-US" sz="1600" b="1" baseline="0" dirty="0" smtClean="0">
                          <a:effectLst/>
                        </a:rPr>
                        <a:t> title</a:t>
                      </a:r>
                      <a:endParaRPr 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ID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Path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52876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effectLst/>
                        </a:rPr>
                        <a:t>일기 목록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effectLst/>
                        </a:rPr>
                        <a:t>UI-C-1227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effectLst/>
                        </a:rPr>
                        <a:t>HOME &gt; </a:t>
                      </a:r>
                      <a:r>
                        <a:rPr lang="ko-KR" altLang="en-US" sz="1400" dirty="0" smtClean="0">
                          <a:effectLst/>
                        </a:rPr>
                        <a:t>일기 목록 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0168865"/>
                  </a:ext>
                </a:extLst>
              </a:tr>
            </a:tbl>
          </a:graphicData>
        </a:graphic>
      </p:graphicFrame>
      <p:pic>
        <p:nvPicPr>
          <p:cNvPr id="15" name="그림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" y="1837293"/>
            <a:ext cx="7071360" cy="4419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7700" y="1226820"/>
            <a:ext cx="3489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Screen</a:t>
            </a:r>
            <a:endParaRPr lang="ko-KR" altLang="en-US" b="1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/>
          </p:nvPr>
        </p:nvGraphicFramePr>
        <p:xfrm>
          <a:off x="8113394" y="1817211"/>
          <a:ext cx="3590926" cy="29260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795463">
                  <a:extLst>
                    <a:ext uri="{9D8B030D-6E8A-4147-A177-3AD203B41FA5}">
                      <a16:colId xmlns:a16="http://schemas.microsoft.com/office/drawing/2014/main" val="1369789234"/>
                    </a:ext>
                  </a:extLst>
                </a:gridCol>
                <a:gridCol w="1795463">
                  <a:extLst>
                    <a:ext uri="{9D8B030D-6E8A-4147-A177-3AD203B41FA5}">
                      <a16:colId xmlns:a16="http://schemas.microsoft.com/office/drawing/2014/main" val="536856391"/>
                    </a:ext>
                  </a:extLst>
                </a:gridCol>
              </a:tblGrid>
              <a:tr h="57150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DESCRIBTION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125902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r>
                        <a:rPr lang="en-US" altLang="ko-KR" sz="1200" dirty="0" smtClean="0"/>
                        <a:t>1. </a:t>
                      </a:r>
                      <a:r>
                        <a:rPr lang="ko-KR" altLang="en-US" sz="1200" dirty="0" smtClean="0"/>
                        <a:t>일기 목록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200" dirty="0" smtClean="0"/>
                        <a:t>클릭 시 가로 스크롤 가능</a:t>
                      </a:r>
                      <a:endParaRPr lang="en-US" altLang="ko-KR" sz="1200" dirty="0" smtClean="0"/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200" dirty="0" smtClean="0"/>
                        <a:t>월별</a:t>
                      </a:r>
                      <a:r>
                        <a:rPr lang="ko-KR" altLang="en-US" sz="1200" baseline="0" dirty="0" smtClean="0"/>
                        <a:t> 일기 목록 저장</a:t>
                      </a:r>
                      <a:r>
                        <a:rPr lang="ko-KR" altLang="en-US" sz="1200" dirty="0" smtClean="0"/>
                        <a:t> </a:t>
                      </a:r>
                      <a:endParaRPr lang="en-US" altLang="ko-KR" sz="120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8988690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2. </a:t>
                      </a:r>
                      <a:r>
                        <a:rPr lang="ko-KR" altLang="en-US" sz="1200" dirty="0" smtClean="0"/>
                        <a:t>일기</a:t>
                      </a:r>
                      <a:r>
                        <a:rPr lang="ko-KR" altLang="en-US" sz="1200" baseline="0" dirty="0" smtClean="0"/>
                        <a:t> </a:t>
                      </a:r>
                      <a:endParaRPr lang="ko-KR" altLang="en-US" sz="1200" dirty="0" smtClean="0"/>
                    </a:p>
                    <a:p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-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클릭 시 일기 디테일 페이지로 이동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8005049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3. </a:t>
                      </a:r>
                      <a:r>
                        <a:rPr lang="ko-KR" altLang="en-US" sz="1200" dirty="0" smtClean="0"/>
                        <a:t>일기</a:t>
                      </a:r>
                      <a:r>
                        <a:rPr lang="en-US" altLang="ko-KR" sz="1200" dirty="0" smtClean="0"/>
                        <a:t>(</a:t>
                      </a:r>
                      <a:r>
                        <a:rPr lang="ko-KR" altLang="en-US" sz="1200" dirty="0" smtClean="0"/>
                        <a:t>다른 월</a:t>
                      </a:r>
                      <a:r>
                        <a:rPr lang="en-US" altLang="ko-KR" sz="1200" dirty="0" smtClean="0"/>
                        <a:t>)</a:t>
                      </a:r>
                      <a:endParaRPr lang="ko-KR" altLang="en-US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- </a:t>
                      </a:r>
                      <a:r>
                        <a:rPr kumimoji="0" lang="ko-KR" altLang="en-US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클릭 시 해당 월 일기로 나열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1770608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4. </a:t>
                      </a:r>
                      <a:r>
                        <a:rPr lang="ko-KR" altLang="en-US" sz="1200" dirty="0" smtClean="0"/>
                        <a:t>뒤로 가기</a:t>
                      </a:r>
                    </a:p>
                    <a:p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- </a:t>
                      </a:r>
                      <a:r>
                        <a:rPr kumimoji="0" lang="ko-KR" altLang="en-US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클릭 시 메인 페이지로 이동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82725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20775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0170709"/>
              </p:ext>
            </p:extLst>
          </p:nvPr>
        </p:nvGraphicFramePr>
        <p:xfrm>
          <a:off x="358140" y="345599"/>
          <a:ext cx="11346180" cy="640080"/>
        </p:xfrm>
        <a:graphic>
          <a:graphicData uri="http://schemas.openxmlformats.org/drawingml/2006/table">
            <a:tbl>
              <a:tblPr/>
              <a:tblGrid>
                <a:gridCol w="2857500">
                  <a:extLst>
                    <a:ext uri="{9D8B030D-6E8A-4147-A177-3AD203B41FA5}">
                      <a16:colId xmlns:a16="http://schemas.microsoft.com/office/drawing/2014/main" val="515249827"/>
                    </a:ext>
                  </a:extLst>
                </a:gridCol>
                <a:gridCol w="2636520">
                  <a:extLst>
                    <a:ext uri="{9D8B030D-6E8A-4147-A177-3AD203B41FA5}">
                      <a16:colId xmlns:a16="http://schemas.microsoft.com/office/drawing/2014/main" val="1749535742"/>
                    </a:ext>
                  </a:extLst>
                </a:gridCol>
                <a:gridCol w="5852160">
                  <a:extLst>
                    <a:ext uri="{9D8B030D-6E8A-4147-A177-3AD203B41FA5}">
                      <a16:colId xmlns:a16="http://schemas.microsoft.com/office/drawing/2014/main" val="8511221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effectLst/>
                        </a:rPr>
                        <a:t>Page</a:t>
                      </a:r>
                      <a:r>
                        <a:rPr lang="en-US" sz="1600" b="1" baseline="0" dirty="0" smtClean="0">
                          <a:effectLst/>
                        </a:rPr>
                        <a:t> title</a:t>
                      </a:r>
                      <a:endParaRPr 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ID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Path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52876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effectLst/>
                        </a:rPr>
                        <a:t>일기 디테일 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effectLst/>
                        </a:rPr>
                        <a:t>UI-C-1228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effectLst/>
                        </a:rPr>
                        <a:t>HOME &gt; </a:t>
                      </a:r>
                      <a:r>
                        <a:rPr lang="ko-KR" altLang="en-US" sz="1400" dirty="0" smtClean="0">
                          <a:effectLst/>
                        </a:rPr>
                        <a:t>일기 목록 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0168865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647700" y="1226820"/>
            <a:ext cx="3489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Screen</a:t>
            </a:r>
            <a:endParaRPr lang="ko-KR" altLang="en-US" b="1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5099948"/>
              </p:ext>
            </p:extLst>
          </p:nvPr>
        </p:nvGraphicFramePr>
        <p:xfrm>
          <a:off x="8113394" y="1817211"/>
          <a:ext cx="3590926" cy="29260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795463">
                  <a:extLst>
                    <a:ext uri="{9D8B030D-6E8A-4147-A177-3AD203B41FA5}">
                      <a16:colId xmlns:a16="http://schemas.microsoft.com/office/drawing/2014/main" val="1369789234"/>
                    </a:ext>
                  </a:extLst>
                </a:gridCol>
                <a:gridCol w="1795463">
                  <a:extLst>
                    <a:ext uri="{9D8B030D-6E8A-4147-A177-3AD203B41FA5}">
                      <a16:colId xmlns:a16="http://schemas.microsoft.com/office/drawing/2014/main" val="536856391"/>
                    </a:ext>
                  </a:extLst>
                </a:gridCol>
              </a:tblGrid>
              <a:tr h="57150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DESCRIBTION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125902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r>
                        <a:rPr lang="en-US" altLang="ko-KR" sz="1200" dirty="0" smtClean="0"/>
                        <a:t>1. </a:t>
                      </a:r>
                      <a:r>
                        <a:rPr lang="ko-KR" altLang="en-US" sz="1200" dirty="0" smtClean="0"/>
                        <a:t>일기 목록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200" dirty="0" smtClean="0"/>
                        <a:t>클릭 시 가로 스크롤 가능</a:t>
                      </a:r>
                      <a:endParaRPr lang="en-US" altLang="ko-KR" sz="1200" dirty="0" smtClean="0"/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200" dirty="0" smtClean="0"/>
                        <a:t>월별</a:t>
                      </a:r>
                      <a:r>
                        <a:rPr lang="ko-KR" altLang="en-US" sz="1200" baseline="0" dirty="0" smtClean="0"/>
                        <a:t> 일기 목록 저장</a:t>
                      </a:r>
                      <a:r>
                        <a:rPr lang="ko-KR" altLang="en-US" sz="1200" dirty="0" smtClean="0"/>
                        <a:t> </a:t>
                      </a:r>
                      <a:endParaRPr lang="en-US" altLang="ko-KR" sz="120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8988690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2. </a:t>
                      </a:r>
                      <a:r>
                        <a:rPr lang="ko-KR" altLang="en-US" sz="1200" dirty="0" smtClean="0"/>
                        <a:t>일기</a:t>
                      </a:r>
                      <a:r>
                        <a:rPr lang="ko-KR" altLang="en-US" sz="1200" baseline="0" dirty="0" smtClean="0"/>
                        <a:t> </a:t>
                      </a:r>
                      <a:endParaRPr lang="ko-KR" altLang="en-US" sz="1200" dirty="0" smtClean="0"/>
                    </a:p>
                    <a:p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-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삭제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수정 페이지 이동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8005049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3. </a:t>
                      </a:r>
                      <a:r>
                        <a:rPr lang="ko-KR" altLang="en-US" sz="1200" dirty="0" smtClean="0"/>
                        <a:t>일기</a:t>
                      </a:r>
                      <a:r>
                        <a:rPr lang="en-US" altLang="ko-KR" sz="1200" dirty="0" smtClean="0"/>
                        <a:t>(</a:t>
                      </a:r>
                      <a:r>
                        <a:rPr lang="ko-KR" altLang="en-US" sz="1200" dirty="0" smtClean="0"/>
                        <a:t>다른 일</a:t>
                      </a:r>
                      <a:r>
                        <a:rPr lang="en-US" altLang="ko-KR" sz="1200" dirty="0" smtClean="0"/>
                        <a:t>)</a:t>
                      </a:r>
                      <a:endParaRPr lang="ko-KR" altLang="en-US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- </a:t>
                      </a:r>
                      <a:r>
                        <a:rPr kumimoji="0" lang="ko-KR" altLang="en-US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클릭 시 해당 일 일기로 나열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1770608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4. </a:t>
                      </a:r>
                      <a:r>
                        <a:rPr lang="ko-KR" altLang="en-US" sz="1200" dirty="0" smtClean="0"/>
                        <a:t>뒤로 가기</a:t>
                      </a:r>
                    </a:p>
                    <a:p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- </a:t>
                      </a:r>
                      <a:r>
                        <a:rPr kumimoji="0" lang="ko-KR" altLang="en-US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클릭 시 </a:t>
                      </a:r>
                      <a:r>
                        <a:rPr kumimoji="0" lang="ko-KR" altLang="en-US" sz="12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일기목록</a:t>
                      </a:r>
                      <a:r>
                        <a:rPr kumimoji="0" lang="ko-KR" altLang="en-US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 페이지로 이동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8272575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" y="1817211"/>
            <a:ext cx="7200000" cy="4817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364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5916808"/>
              </p:ext>
            </p:extLst>
          </p:nvPr>
        </p:nvGraphicFramePr>
        <p:xfrm>
          <a:off x="358140" y="345599"/>
          <a:ext cx="11346180" cy="640080"/>
        </p:xfrm>
        <a:graphic>
          <a:graphicData uri="http://schemas.openxmlformats.org/drawingml/2006/table">
            <a:tbl>
              <a:tblPr/>
              <a:tblGrid>
                <a:gridCol w="2857500">
                  <a:extLst>
                    <a:ext uri="{9D8B030D-6E8A-4147-A177-3AD203B41FA5}">
                      <a16:colId xmlns:a16="http://schemas.microsoft.com/office/drawing/2014/main" val="515249827"/>
                    </a:ext>
                  </a:extLst>
                </a:gridCol>
                <a:gridCol w="2636520">
                  <a:extLst>
                    <a:ext uri="{9D8B030D-6E8A-4147-A177-3AD203B41FA5}">
                      <a16:colId xmlns:a16="http://schemas.microsoft.com/office/drawing/2014/main" val="1749535742"/>
                    </a:ext>
                  </a:extLst>
                </a:gridCol>
                <a:gridCol w="5852160">
                  <a:extLst>
                    <a:ext uri="{9D8B030D-6E8A-4147-A177-3AD203B41FA5}">
                      <a16:colId xmlns:a16="http://schemas.microsoft.com/office/drawing/2014/main" val="8511221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effectLst/>
                        </a:rPr>
                        <a:t>Page</a:t>
                      </a:r>
                      <a:r>
                        <a:rPr lang="en-US" sz="1600" b="1" baseline="0" dirty="0" smtClean="0">
                          <a:effectLst/>
                        </a:rPr>
                        <a:t> title</a:t>
                      </a:r>
                      <a:endParaRPr 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ID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Path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52876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effectLst/>
                        </a:rPr>
                        <a:t>단어장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effectLst/>
                        </a:rPr>
                        <a:t>UI-C-1229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effectLst/>
                        </a:rPr>
                        <a:t>HOME &gt; </a:t>
                      </a:r>
                      <a:r>
                        <a:rPr lang="ko-KR" altLang="en-US" sz="1400" dirty="0" smtClean="0">
                          <a:effectLst/>
                        </a:rPr>
                        <a:t>단어장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0168865"/>
                  </a:ext>
                </a:extLst>
              </a:tr>
            </a:tbl>
          </a:graphicData>
        </a:graphic>
      </p:graphicFrame>
      <p:pic>
        <p:nvPicPr>
          <p:cNvPr id="15" name="그림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" y="1837293"/>
            <a:ext cx="7071360" cy="4419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7700" y="1226820"/>
            <a:ext cx="3489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Screen</a:t>
            </a:r>
            <a:endParaRPr lang="ko-KR" altLang="en-US" b="1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578843"/>
              </p:ext>
            </p:extLst>
          </p:nvPr>
        </p:nvGraphicFramePr>
        <p:xfrm>
          <a:off x="8113394" y="1817211"/>
          <a:ext cx="3590926" cy="34975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795463">
                  <a:extLst>
                    <a:ext uri="{9D8B030D-6E8A-4147-A177-3AD203B41FA5}">
                      <a16:colId xmlns:a16="http://schemas.microsoft.com/office/drawing/2014/main" val="1369789234"/>
                    </a:ext>
                  </a:extLst>
                </a:gridCol>
                <a:gridCol w="1795463">
                  <a:extLst>
                    <a:ext uri="{9D8B030D-6E8A-4147-A177-3AD203B41FA5}">
                      <a16:colId xmlns:a16="http://schemas.microsoft.com/office/drawing/2014/main" val="536856391"/>
                    </a:ext>
                  </a:extLst>
                </a:gridCol>
              </a:tblGrid>
              <a:tr h="57150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DESCRIBTION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125902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228600" indent="-228600">
                        <a:buAutoNum type="arabicPeriod"/>
                      </a:pPr>
                      <a:r>
                        <a:rPr lang="ko-KR" altLang="en-US" sz="1200" dirty="0" smtClean="0"/>
                        <a:t>알파벳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200" dirty="0" smtClean="0"/>
                        <a:t>-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클릭 시 내가 저장한 알파벳 목록 페이지 이동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8988690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2. </a:t>
                      </a:r>
                      <a:r>
                        <a:rPr lang="ko-KR" altLang="en-US" sz="1200" dirty="0" smtClean="0"/>
                        <a:t>뒤로 가기</a:t>
                      </a:r>
                    </a:p>
                    <a:p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-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클릭 시 </a:t>
                      </a:r>
                      <a:r>
                        <a:rPr lang="ko-KR" altLang="en-US" sz="1200" baseline="0" dirty="0" err="1" smtClean="0"/>
                        <a:t>메인페이지</a:t>
                      </a:r>
                      <a:r>
                        <a:rPr lang="ko-KR" altLang="en-US" sz="1200" baseline="0" dirty="0" smtClean="0"/>
                        <a:t> 이동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8005049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1770608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827257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0549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37254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8777699"/>
              </p:ext>
            </p:extLst>
          </p:nvPr>
        </p:nvGraphicFramePr>
        <p:xfrm>
          <a:off x="358140" y="345599"/>
          <a:ext cx="11346180" cy="640080"/>
        </p:xfrm>
        <a:graphic>
          <a:graphicData uri="http://schemas.openxmlformats.org/drawingml/2006/table">
            <a:tbl>
              <a:tblPr/>
              <a:tblGrid>
                <a:gridCol w="2857500">
                  <a:extLst>
                    <a:ext uri="{9D8B030D-6E8A-4147-A177-3AD203B41FA5}">
                      <a16:colId xmlns:a16="http://schemas.microsoft.com/office/drawing/2014/main" val="515249827"/>
                    </a:ext>
                  </a:extLst>
                </a:gridCol>
                <a:gridCol w="2636520">
                  <a:extLst>
                    <a:ext uri="{9D8B030D-6E8A-4147-A177-3AD203B41FA5}">
                      <a16:colId xmlns:a16="http://schemas.microsoft.com/office/drawing/2014/main" val="1749535742"/>
                    </a:ext>
                  </a:extLst>
                </a:gridCol>
                <a:gridCol w="5852160">
                  <a:extLst>
                    <a:ext uri="{9D8B030D-6E8A-4147-A177-3AD203B41FA5}">
                      <a16:colId xmlns:a16="http://schemas.microsoft.com/office/drawing/2014/main" val="8511221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effectLst/>
                        </a:rPr>
                        <a:t>Page</a:t>
                      </a:r>
                      <a:r>
                        <a:rPr lang="en-US" sz="1600" b="1" baseline="0" dirty="0" smtClean="0">
                          <a:effectLst/>
                        </a:rPr>
                        <a:t> title</a:t>
                      </a:r>
                      <a:endParaRPr 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ID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Path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52876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effectLst/>
                        </a:rPr>
                        <a:t>단어장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effectLst/>
                        </a:rPr>
                        <a:t>UI-C-1230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effectLst/>
                        </a:rPr>
                        <a:t>HOME &gt; </a:t>
                      </a:r>
                      <a:r>
                        <a:rPr lang="ko-KR" altLang="en-US" sz="1400" dirty="0" smtClean="0">
                          <a:effectLst/>
                        </a:rPr>
                        <a:t>단어장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0168865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647700" y="1226820"/>
            <a:ext cx="3489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Screen</a:t>
            </a:r>
            <a:endParaRPr lang="ko-KR" altLang="en-US" b="1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3717677"/>
              </p:ext>
            </p:extLst>
          </p:nvPr>
        </p:nvGraphicFramePr>
        <p:xfrm>
          <a:off x="8113394" y="1817211"/>
          <a:ext cx="3590926" cy="34975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795463">
                  <a:extLst>
                    <a:ext uri="{9D8B030D-6E8A-4147-A177-3AD203B41FA5}">
                      <a16:colId xmlns:a16="http://schemas.microsoft.com/office/drawing/2014/main" val="1369789234"/>
                    </a:ext>
                  </a:extLst>
                </a:gridCol>
                <a:gridCol w="1795463">
                  <a:extLst>
                    <a:ext uri="{9D8B030D-6E8A-4147-A177-3AD203B41FA5}">
                      <a16:colId xmlns:a16="http://schemas.microsoft.com/office/drawing/2014/main" val="536856391"/>
                    </a:ext>
                  </a:extLst>
                </a:gridCol>
              </a:tblGrid>
              <a:tr h="57150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DESCRIBTION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125902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228600" indent="-228600">
                        <a:buAutoNum type="arabicPeriod"/>
                      </a:pPr>
                      <a:r>
                        <a:rPr lang="ko-KR" altLang="en-US" sz="1200" dirty="0" smtClean="0"/>
                        <a:t>알파벳 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200" dirty="0" smtClean="0"/>
                        <a:t>-</a:t>
                      </a:r>
                      <a:r>
                        <a:rPr lang="ko-KR" altLang="en-US" sz="1200" baseline="0" dirty="0" smtClean="0"/>
                        <a:t> 클릭 시 번역된 내용 </a:t>
                      </a:r>
                      <a:r>
                        <a:rPr lang="ko-KR" altLang="en-US" sz="1200" baseline="0" dirty="0" smtClean="0"/>
                        <a:t>나타남</a:t>
                      </a:r>
                      <a:r>
                        <a:rPr lang="en-US" altLang="ko-KR" sz="1200" baseline="0" dirty="0" smtClean="0"/>
                        <a:t>[</a:t>
                      </a:r>
                      <a:r>
                        <a:rPr lang="ko-KR" altLang="en-US" sz="1200" baseline="0" dirty="0" smtClean="0"/>
                        <a:t>뜻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품사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문장 예시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포함 최대 </a:t>
                      </a:r>
                      <a:r>
                        <a:rPr lang="en-US" altLang="ko-KR" sz="1200" baseline="0" dirty="0" smtClean="0"/>
                        <a:t>5</a:t>
                      </a:r>
                      <a:r>
                        <a:rPr lang="ko-KR" altLang="en-US" sz="1200" baseline="0" dirty="0" smtClean="0"/>
                        <a:t>줄</a:t>
                      </a:r>
                      <a:r>
                        <a:rPr lang="en-US" altLang="ko-KR" sz="1200" baseline="0" dirty="0" smtClean="0"/>
                        <a:t>!]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8988690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2. </a:t>
                      </a:r>
                      <a:r>
                        <a:rPr lang="ko-KR" altLang="en-US" sz="1200" dirty="0" smtClean="0"/>
                        <a:t>뒤로 가기</a:t>
                      </a:r>
                    </a:p>
                    <a:p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-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클릭 시 </a:t>
                      </a:r>
                      <a:r>
                        <a:rPr lang="ko-KR" altLang="en-US" sz="1200" baseline="0" dirty="0" err="1" smtClean="0"/>
                        <a:t>메인페이지</a:t>
                      </a:r>
                      <a:r>
                        <a:rPr lang="ko-KR" altLang="en-US" sz="1200" baseline="0" dirty="0" smtClean="0"/>
                        <a:t> 이동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8005049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1770608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827257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054949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" y="1837293"/>
            <a:ext cx="7200000" cy="4503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021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5313590"/>
              </p:ext>
            </p:extLst>
          </p:nvPr>
        </p:nvGraphicFramePr>
        <p:xfrm>
          <a:off x="358140" y="345599"/>
          <a:ext cx="11346180" cy="640080"/>
        </p:xfrm>
        <a:graphic>
          <a:graphicData uri="http://schemas.openxmlformats.org/drawingml/2006/table">
            <a:tbl>
              <a:tblPr/>
              <a:tblGrid>
                <a:gridCol w="2857500">
                  <a:extLst>
                    <a:ext uri="{9D8B030D-6E8A-4147-A177-3AD203B41FA5}">
                      <a16:colId xmlns:a16="http://schemas.microsoft.com/office/drawing/2014/main" val="515249827"/>
                    </a:ext>
                  </a:extLst>
                </a:gridCol>
                <a:gridCol w="2636520">
                  <a:extLst>
                    <a:ext uri="{9D8B030D-6E8A-4147-A177-3AD203B41FA5}">
                      <a16:colId xmlns:a16="http://schemas.microsoft.com/office/drawing/2014/main" val="1749535742"/>
                    </a:ext>
                  </a:extLst>
                </a:gridCol>
                <a:gridCol w="5852160">
                  <a:extLst>
                    <a:ext uri="{9D8B030D-6E8A-4147-A177-3AD203B41FA5}">
                      <a16:colId xmlns:a16="http://schemas.microsoft.com/office/drawing/2014/main" val="8511221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effectLst/>
                        </a:rPr>
                        <a:t>Page</a:t>
                      </a:r>
                      <a:r>
                        <a:rPr lang="en-US" sz="1600" b="1" baseline="0" dirty="0" smtClean="0">
                          <a:effectLst/>
                        </a:rPr>
                        <a:t> title</a:t>
                      </a:r>
                      <a:endParaRPr 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ID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Path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52876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effectLst/>
                        </a:rPr>
                        <a:t>단어장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effectLst/>
                        </a:rPr>
                        <a:t>UI-C-1213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effectLst/>
                        </a:rPr>
                        <a:t>HOME &gt; </a:t>
                      </a:r>
                      <a:r>
                        <a:rPr lang="ko-KR" altLang="en-US" sz="1400" dirty="0" smtClean="0">
                          <a:effectLst/>
                        </a:rPr>
                        <a:t>단어장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0168865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647700" y="1226820"/>
            <a:ext cx="3489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Screen</a:t>
            </a:r>
            <a:endParaRPr lang="ko-KR" altLang="en-US" b="1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9137999"/>
              </p:ext>
            </p:extLst>
          </p:nvPr>
        </p:nvGraphicFramePr>
        <p:xfrm>
          <a:off x="8113394" y="1817211"/>
          <a:ext cx="3590926" cy="34290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795463">
                  <a:extLst>
                    <a:ext uri="{9D8B030D-6E8A-4147-A177-3AD203B41FA5}">
                      <a16:colId xmlns:a16="http://schemas.microsoft.com/office/drawing/2014/main" val="1369789234"/>
                    </a:ext>
                  </a:extLst>
                </a:gridCol>
                <a:gridCol w="1795463">
                  <a:extLst>
                    <a:ext uri="{9D8B030D-6E8A-4147-A177-3AD203B41FA5}">
                      <a16:colId xmlns:a16="http://schemas.microsoft.com/office/drawing/2014/main" val="536856391"/>
                    </a:ext>
                  </a:extLst>
                </a:gridCol>
              </a:tblGrid>
              <a:tr h="57150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DESCRIBTION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125902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228600" indent="-228600">
                        <a:buAutoNum type="arabicPeriod"/>
                      </a:pPr>
                      <a:r>
                        <a:rPr lang="ko-KR" altLang="en-US" sz="1200" dirty="0" smtClean="0"/>
                        <a:t>카드 클릭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200" dirty="0" smtClean="0"/>
                        <a:t>-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클릭 시 영어 단어로 표시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8988690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2. </a:t>
                      </a:r>
                      <a:r>
                        <a:rPr lang="ko-KR" altLang="en-US" sz="1200" dirty="0" smtClean="0"/>
                        <a:t>뒤로 가기</a:t>
                      </a:r>
                    </a:p>
                    <a:p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-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클릭 시 </a:t>
                      </a:r>
                      <a:r>
                        <a:rPr lang="ko-KR" altLang="en-US" sz="1200" baseline="0" dirty="0" err="1" smtClean="0"/>
                        <a:t>메인페이지</a:t>
                      </a:r>
                      <a:r>
                        <a:rPr lang="ko-KR" altLang="en-US" sz="1200" baseline="0" dirty="0" smtClean="0"/>
                        <a:t> 이동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8005049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1770608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827257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054949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" y="1837293"/>
            <a:ext cx="7200000" cy="4482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771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6052578"/>
              </p:ext>
            </p:extLst>
          </p:nvPr>
        </p:nvGraphicFramePr>
        <p:xfrm>
          <a:off x="358140" y="345599"/>
          <a:ext cx="11346180" cy="640080"/>
        </p:xfrm>
        <a:graphic>
          <a:graphicData uri="http://schemas.openxmlformats.org/drawingml/2006/table">
            <a:tbl>
              <a:tblPr/>
              <a:tblGrid>
                <a:gridCol w="2857500">
                  <a:extLst>
                    <a:ext uri="{9D8B030D-6E8A-4147-A177-3AD203B41FA5}">
                      <a16:colId xmlns:a16="http://schemas.microsoft.com/office/drawing/2014/main" val="515249827"/>
                    </a:ext>
                  </a:extLst>
                </a:gridCol>
                <a:gridCol w="2636520">
                  <a:extLst>
                    <a:ext uri="{9D8B030D-6E8A-4147-A177-3AD203B41FA5}">
                      <a16:colId xmlns:a16="http://schemas.microsoft.com/office/drawing/2014/main" val="1749535742"/>
                    </a:ext>
                  </a:extLst>
                </a:gridCol>
                <a:gridCol w="5852160">
                  <a:extLst>
                    <a:ext uri="{9D8B030D-6E8A-4147-A177-3AD203B41FA5}">
                      <a16:colId xmlns:a16="http://schemas.microsoft.com/office/drawing/2014/main" val="8511221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effectLst/>
                        </a:rPr>
                        <a:t>Page</a:t>
                      </a:r>
                      <a:r>
                        <a:rPr lang="en-US" sz="1600" b="1" baseline="0" dirty="0" smtClean="0">
                          <a:effectLst/>
                        </a:rPr>
                        <a:t> title</a:t>
                      </a:r>
                      <a:endParaRPr 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ID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Path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52876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effectLst/>
                        </a:rPr>
                        <a:t>내 프로필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effectLst/>
                        </a:rPr>
                        <a:t>UI-C-1231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effectLst/>
                        </a:rPr>
                        <a:t>HOME &gt; </a:t>
                      </a:r>
                      <a:r>
                        <a:rPr lang="ko-KR" altLang="en-US" sz="1400" dirty="0" smtClean="0">
                          <a:effectLst/>
                        </a:rPr>
                        <a:t>내 프로필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0168865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647700" y="1226820"/>
            <a:ext cx="3489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Screen</a:t>
            </a:r>
            <a:endParaRPr lang="ko-KR" altLang="en-US" b="1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0757519"/>
              </p:ext>
            </p:extLst>
          </p:nvPr>
        </p:nvGraphicFramePr>
        <p:xfrm>
          <a:off x="8113394" y="1817211"/>
          <a:ext cx="3590926" cy="38633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795463">
                  <a:extLst>
                    <a:ext uri="{9D8B030D-6E8A-4147-A177-3AD203B41FA5}">
                      <a16:colId xmlns:a16="http://schemas.microsoft.com/office/drawing/2014/main" val="1369789234"/>
                    </a:ext>
                  </a:extLst>
                </a:gridCol>
                <a:gridCol w="1795463">
                  <a:extLst>
                    <a:ext uri="{9D8B030D-6E8A-4147-A177-3AD203B41FA5}">
                      <a16:colId xmlns:a16="http://schemas.microsoft.com/office/drawing/2014/main" val="536856391"/>
                    </a:ext>
                  </a:extLst>
                </a:gridCol>
              </a:tblGrid>
              <a:tr h="57150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DESCRIBTION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125902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r>
                        <a:rPr lang="en-US" altLang="ko-KR" sz="1200" dirty="0" smtClean="0"/>
                        <a:t>1. </a:t>
                      </a:r>
                      <a:r>
                        <a:rPr lang="ko-KR" altLang="en-US" sz="1200" dirty="0" smtClean="0"/>
                        <a:t>목소리 변경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200" dirty="0" smtClean="0"/>
                        <a:t>-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다른 </a:t>
                      </a:r>
                      <a:r>
                        <a:rPr lang="en-US" altLang="ko-KR" sz="1200" baseline="0" dirty="0" smtClean="0"/>
                        <a:t>Tacotron2 </a:t>
                      </a:r>
                      <a:r>
                        <a:rPr lang="ko-KR" altLang="en-US" sz="1200" baseline="0" dirty="0" smtClean="0"/>
                        <a:t>선택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8988690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r>
                        <a:rPr lang="en-US" altLang="ko-KR" sz="1200" dirty="0" smtClean="0"/>
                        <a:t>2. </a:t>
                      </a:r>
                      <a:r>
                        <a:rPr lang="ko-KR" altLang="en-US" sz="1200" dirty="0" smtClean="0"/>
                        <a:t>프로필 변경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en-US" altLang="ko-KR" sz="1200" dirty="0" smtClean="0"/>
                        <a:t>PIN </a:t>
                      </a:r>
                      <a:r>
                        <a:rPr lang="ko-KR" altLang="en-US" sz="1200" dirty="0" smtClean="0"/>
                        <a:t>번호 </a:t>
                      </a:r>
                      <a:r>
                        <a:rPr lang="ko-KR" altLang="en-US" sz="1200" dirty="0" err="1" smtClean="0"/>
                        <a:t>입력폼</a:t>
                      </a:r>
                      <a:r>
                        <a:rPr lang="ko-KR" altLang="en-US" sz="1200" dirty="0" smtClean="0"/>
                        <a:t> 생성</a:t>
                      </a:r>
                      <a:endParaRPr lang="en-US" altLang="ko-KR" sz="1200" dirty="0" smtClean="0"/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200" dirty="0" smtClean="0"/>
                        <a:t>올바른 </a:t>
                      </a:r>
                      <a:r>
                        <a:rPr lang="ko-KR" altLang="en-US" sz="1200" dirty="0" err="1" smtClean="0"/>
                        <a:t>핀번호</a:t>
                      </a:r>
                      <a:r>
                        <a:rPr lang="ko-KR" altLang="en-US" sz="1200" dirty="0" smtClean="0"/>
                        <a:t> 입력 시 프로필 선택페이지로 이동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8005049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r>
                        <a:rPr lang="en-US" altLang="ko-KR" sz="1200" dirty="0" smtClean="0"/>
                        <a:t>3. </a:t>
                      </a:r>
                      <a:r>
                        <a:rPr lang="ko-KR" altLang="en-US" sz="1200" dirty="0" smtClean="0"/>
                        <a:t>뒤로 가기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- </a:t>
                      </a:r>
                      <a:r>
                        <a:rPr lang="ko-KR" altLang="en-US" sz="1200" dirty="0" smtClean="0"/>
                        <a:t>메인페이지로 이동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1770608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827257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054949"/>
                  </a:ext>
                </a:extLst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" y="1890987"/>
            <a:ext cx="7200000" cy="45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841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6134299"/>
              </p:ext>
            </p:extLst>
          </p:nvPr>
        </p:nvGraphicFramePr>
        <p:xfrm>
          <a:off x="358140" y="345599"/>
          <a:ext cx="11346180" cy="640080"/>
        </p:xfrm>
        <a:graphic>
          <a:graphicData uri="http://schemas.openxmlformats.org/drawingml/2006/table">
            <a:tbl>
              <a:tblPr/>
              <a:tblGrid>
                <a:gridCol w="2857500">
                  <a:extLst>
                    <a:ext uri="{9D8B030D-6E8A-4147-A177-3AD203B41FA5}">
                      <a16:colId xmlns:a16="http://schemas.microsoft.com/office/drawing/2014/main" val="515249827"/>
                    </a:ext>
                  </a:extLst>
                </a:gridCol>
                <a:gridCol w="2636520">
                  <a:extLst>
                    <a:ext uri="{9D8B030D-6E8A-4147-A177-3AD203B41FA5}">
                      <a16:colId xmlns:a16="http://schemas.microsoft.com/office/drawing/2014/main" val="1749535742"/>
                    </a:ext>
                  </a:extLst>
                </a:gridCol>
                <a:gridCol w="5852160">
                  <a:extLst>
                    <a:ext uri="{9D8B030D-6E8A-4147-A177-3AD203B41FA5}">
                      <a16:colId xmlns:a16="http://schemas.microsoft.com/office/drawing/2014/main" val="8511221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effectLst/>
                        </a:rPr>
                        <a:t>Page</a:t>
                      </a:r>
                      <a:r>
                        <a:rPr lang="en-US" sz="1600" b="1" baseline="0" dirty="0" smtClean="0">
                          <a:effectLst/>
                        </a:rPr>
                        <a:t> title</a:t>
                      </a:r>
                      <a:endParaRPr 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ID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Path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52876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effectLst/>
                        </a:rPr>
                        <a:t>내 프로필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effectLst/>
                        </a:rPr>
                        <a:t>UI-C-1232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effectLst/>
                        </a:rPr>
                        <a:t>HOME &gt; </a:t>
                      </a:r>
                      <a:r>
                        <a:rPr lang="ko-KR" altLang="en-US" sz="1400" dirty="0" smtClean="0">
                          <a:effectLst/>
                        </a:rPr>
                        <a:t>내 프로필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0168865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647700" y="1226820"/>
            <a:ext cx="3489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Screen</a:t>
            </a:r>
            <a:endParaRPr lang="ko-KR" altLang="en-US" b="1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6285172"/>
              </p:ext>
            </p:extLst>
          </p:nvPr>
        </p:nvGraphicFramePr>
        <p:xfrm>
          <a:off x="8113394" y="1817211"/>
          <a:ext cx="3590926" cy="34290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795463">
                  <a:extLst>
                    <a:ext uri="{9D8B030D-6E8A-4147-A177-3AD203B41FA5}">
                      <a16:colId xmlns:a16="http://schemas.microsoft.com/office/drawing/2014/main" val="1369789234"/>
                    </a:ext>
                  </a:extLst>
                </a:gridCol>
                <a:gridCol w="1795463">
                  <a:extLst>
                    <a:ext uri="{9D8B030D-6E8A-4147-A177-3AD203B41FA5}">
                      <a16:colId xmlns:a16="http://schemas.microsoft.com/office/drawing/2014/main" val="536856391"/>
                    </a:ext>
                  </a:extLst>
                </a:gridCol>
              </a:tblGrid>
              <a:tr h="57150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DESCRIBTION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125902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r>
                        <a:rPr lang="en-US" altLang="ko-KR" sz="1200" dirty="0" smtClean="0"/>
                        <a:t>1. </a:t>
                      </a:r>
                      <a:r>
                        <a:rPr lang="ko-KR" altLang="en-US" sz="1200" dirty="0" smtClean="0"/>
                        <a:t>목소리 변경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200" baseline="0" dirty="0" smtClean="0"/>
                        <a:t>캐릭터 </a:t>
                      </a:r>
                      <a:r>
                        <a:rPr lang="ko-KR" altLang="en-US" sz="1200" baseline="0" dirty="0" err="1" smtClean="0"/>
                        <a:t>선택시</a:t>
                      </a:r>
                      <a:r>
                        <a:rPr lang="ko-KR" altLang="en-US" sz="1200" baseline="0" dirty="0" smtClean="0"/>
                        <a:t> 캐릭터 설정</a:t>
                      </a:r>
                      <a:r>
                        <a:rPr lang="en-US" altLang="ko-KR" sz="1200" baseline="0" dirty="0" smtClean="0"/>
                        <a:t>[5</a:t>
                      </a:r>
                      <a:r>
                        <a:rPr lang="ko-KR" altLang="en-US" sz="1200" baseline="0" dirty="0" smtClean="0"/>
                        <a:t>초</a:t>
                      </a:r>
                      <a:r>
                        <a:rPr lang="en-US" altLang="ko-KR" sz="1200" baseline="0" dirty="0" smtClean="0"/>
                        <a:t>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8988690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r>
                        <a:rPr lang="en-US" altLang="ko-KR" sz="1200" dirty="0" smtClean="0"/>
                        <a:t>2. </a:t>
                      </a:r>
                      <a:r>
                        <a:rPr lang="ko-KR" altLang="en-US" sz="1200" dirty="0" smtClean="0"/>
                        <a:t>뒤로 가기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- </a:t>
                      </a:r>
                      <a:r>
                        <a:rPr lang="ko-KR" altLang="en-US" sz="1200" dirty="0" smtClean="0"/>
                        <a:t>메인페이지로 이동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8005049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1770608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827257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054949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" y="1837293"/>
            <a:ext cx="7200000" cy="4519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686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1241648"/>
              </p:ext>
            </p:extLst>
          </p:nvPr>
        </p:nvGraphicFramePr>
        <p:xfrm>
          <a:off x="358140" y="345599"/>
          <a:ext cx="11346180" cy="645001"/>
        </p:xfrm>
        <a:graphic>
          <a:graphicData uri="http://schemas.openxmlformats.org/drawingml/2006/table">
            <a:tbl>
              <a:tblPr/>
              <a:tblGrid>
                <a:gridCol w="2857500">
                  <a:extLst>
                    <a:ext uri="{9D8B030D-6E8A-4147-A177-3AD203B41FA5}">
                      <a16:colId xmlns:a16="http://schemas.microsoft.com/office/drawing/2014/main" val="515249827"/>
                    </a:ext>
                  </a:extLst>
                </a:gridCol>
                <a:gridCol w="2636520">
                  <a:extLst>
                    <a:ext uri="{9D8B030D-6E8A-4147-A177-3AD203B41FA5}">
                      <a16:colId xmlns:a16="http://schemas.microsoft.com/office/drawing/2014/main" val="1749535742"/>
                    </a:ext>
                  </a:extLst>
                </a:gridCol>
                <a:gridCol w="5852160">
                  <a:extLst>
                    <a:ext uri="{9D8B030D-6E8A-4147-A177-3AD203B41FA5}">
                      <a16:colId xmlns:a16="http://schemas.microsoft.com/office/drawing/2014/main" val="85112212"/>
                    </a:ext>
                  </a:extLst>
                </a:gridCol>
              </a:tblGrid>
              <a:tr h="340201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effectLst/>
                        </a:rPr>
                        <a:t>Page</a:t>
                      </a:r>
                      <a:r>
                        <a:rPr lang="en-US" sz="1600" b="1" baseline="0" dirty="0" smtClean="0">
                          <a:effectLst/>
                        </a:rPr>
                        <a:t> title</a:t>
                      </a:r>
                      <a:endParaRPr 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ID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Path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52876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effectLst/>
                        </a:rPr>
                        <a:t>시작 페이지</a:t>
                      </a:r>
                      <a:endParaRPr lang="ko-KR" altLang="en-US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effectLst/>
                        </a:rPr>
                        <a:t>UI-A-1110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effectLst/>
                        </a:rPr>
                        <a:t>회원가입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0168865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647700" y="1226820"/>
            <a:ext cx="3489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Screen</a:t>
            </a:r>
            <a:endParaRPr lang="ko-KR" altLang="en-US" b="1" dirty="0"/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6865257"/>
              </p:ext>
            </p:extLst>
          </p:nvPr>
        </p:nvGraphicFramePr>
        <p:xfrm>
          <a:off x="8113394" y="1837293"/>
          <a:ext cx="3590926" cy="34290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795463">
                  <a:extLst>
                    <a:ext uri="{9D8B030D-6E8A-4147-A177-3AD203B41FA5}">
                      <a16:colId xmlns:a16="http://schemas.microsoft.com/office/drawing/2014/main" val="4172921512"/>
                    </a:ext>
                  </a:extLst>
                </a:gridCol>
                <a:gridCol w="1795463">
                  <a:extLst>
                    <a:ext uri="{9D8B030D-6E8A-4147-A177-3AD203B41FA5}">
                      <a16:colId xmlns:a16="http://schemas.microsoft.com/office/drawing/2014/main" val="600756955"/>
                    </a:ext>
                  </a:extLst>
                </a:gridCol>
              </a:tblGrid>
              <a:tr h="57150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DESCRIBTION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3385098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1.</a:t>
                      </a:r>
                      <a:r>
                        <a:rPr lang="ko-KR" altLang="en-US" sz="1200" dirty="0" smtClean="0"/>
                        <a:t>회원가입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200" dirty="0" smtClean="0"/>
                        <a:t>-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회원가입 페이지 이동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2642451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1.</a:t>
                      </a:r>
                      <a:r>
                        <a:rPr lang="ko-KR" altLang="en-US" sz="1200" dirty="0" smtClean="0"/>
                        <a:t>로그인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200" dirty="0" smtClean="0"/>
                        <a:t>-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로그인 페이지 이동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3919736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6804564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2374763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3490749"/>
                  </a:ext>
                </a:extLst>
              </a:tr>
            </a:tbl>
          </a:graphicData>
        </a:graphic>
      </p:graphicFrame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699" y="1832372"/>
            <a:ext cx="7200000" cy="4469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538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0852123"/>
              </p:ext>
            </p:extLst>
          </p:nvPr>
        </p:nvGraphicFramePr>
        <p:xfrm>
          <a:off x="358140" y="345599"/>
          <a:ext cx="11346180" cy="640080"/>
        </p:xfrm>
        <a:graphic>
          <a:graphicData uri="http://schemas.openxmlformats.org/drawingml/2006/table">
            <a:tbl>
              <a:tblPr/>
              <a:tblGrid>
                <a:gridCol w="2857500">
                  <a:extLst>
                    <a:ext uri="{9D8B030D-6E8A-4147-A177-3AD203B41FA5}">
                      <a16:colId xmlns:a16="http://schemas.microsoft.com/office/drawing/2014/main" val="515249827"/>
                    </a:ext>
                  </a:extLst>
                </a:gridCol>
                <a:gridCol w="2636520">
                  <a:extLst>
                    <a:ext uri="{9D8B030D-6E8A-4147-A177-3AD203B41FA5}">
                      <a16:colId xmlns:a16="http://schemas.microsoft.com/office/drawing/2014/main" val="1749535742"/>
                    </a:ext>
                  </a:extLst>
                </a:gridCol>
                <a:gridCol w="5852160">
                  <a:extLst>
                    <a:ext uri="{9D8B030D-6E8A-4147-A177-3AD203B41FA5}">
                      <a16:colId xmlns:a16="http://schemas.microsoft.com/office/drawing/2014/main" val="8511221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effectLst/>
                        </a:rPr>
                        <a:t>Page</a:t>
                      </a:r>
                      <a:r>
                        <a:rPr lang="en-US" sz="1600" b="1" baseline="0" dirty="0" smtClean="0">
                          <a:effectLst/>
                        </a:rPr>
                        <a:t> title</a:t>
                      </a:r>
                      <a:endParaRPr 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ID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Path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52876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effectLst/>
                        </a:rPr>
                        <a:t>내 프로필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effectLst/>
                        </a:rPr>
                        <a:t>UI-C-1233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effectLst/>
                        </a:rPr>
                        <a:t>HOME &gt; </a:t>
                      </a:r>
                      <a:r>
                        <a:rPr lang="ko-KR" altLang="en-US" sz="1400" dirty="0" smtClean="0">
                          <a:effectLst/>
                        </a:rPr>
                        <a:t>내 프로필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0168865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647700" y="1226820"/>
            <a:ext cx="3489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Screen</a:t>
            </a:r>
            <a:endParaRPr lang="ko-KR" altLang="en-US" b="1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5403937"/>
              </p:ext>
            </p:extLst>
          </p:nvPr>
        </p:nvGraphicFramePr>
        <p:xfrm>
          <a:off x="8113394" y="1817211"/>
          <a:ext cx="3590926" cy="34975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795463">
                  <a:extLst>
                    <a:ext uri="{9D8B030D-6E8A-4147-A177-3AD203B41FA5}">
                      <a16:colId xmlns:a16="http://schemas.microsoft.com/office/drawing/2014/main" val="1369789234"/>
                    </a:ext>
                  </a:extLst>
                </a:gridCol>
                <a:gridCol w="1795463">
                  <a:extLst>
                    <a:ext uri="{9D8B030D-6E8A-4147-A177-3AD203B41FA5}">
                      <a16:colId xmlns:a16="http://schemas.microsoft.com/office/drawing/2014/main" val="536856391"/>
                    </a:ext>
                  </a:extLst>
                </a:gridCol>
              </a:tblGrid>
              <a:tr h="57150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DESCRIBTION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125902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r>
                        <a:rPr lang="en-US" altLang="ko-KR" sz="1200" dirty="0" smtClean="0"/>
                        <a:t>1. </a:t>
                      </a:r>
                      <a:r>
                        <a:rPr lang="ko-KR" altLang="en-US" sz="1200" dirty="0" smtClean="0"/>
                        <a:t>목소리 변경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aseline="0" dirty="0" smtClean="0"/>
                        <a:t>- </a:t>
                      </a:r>
                      <a:r>
                        <a:rPr lang="ko-KR" altLang="en-US" sz="1200" baseline="0" dirty="0" smtClean="0"/>
                        <a:t>클릭한 목소리 </a:t>
                      </a:r>
                      <a:r>
                        <a:rPr lang="ko-KR" altLang="en-US" sz="1200" baseline="0" dirty="0" err="1" smtClean="0"/>
                        <a:t>자동설정</a:t>
                      </a:r>
                      <a:endParaRPr lang="ko-KR" altLang="en-US" sz="1200" dirty="0" smtClean="0"/>
                    </a:p>
                    <a:p>
                      <a:pPr marL="0" indent="0" latinLnBrk="1">
                        <a:buFontTx/>
                        <a:buNone/>
                      </a:pP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8988690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r>
                        <a:rPr lang="en-US" altLang="ko-KR" sz="1200" dirty="0" smtClean="0"/>
                        <a:t>2. </a:t>
                      </a:r>
                      <a:r>
                        <a:rPr lang="ko-KR" altLang="en-US" sz="1200" dirty="0" smtClean="0"/>
                        <a:t>뒤로 가기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- </a:t>
                      </a:r>
                      <a:r>
                        <a:rPr lang="ko-KR" altLang="en-US" sz="1200" dirty="0" smtClean="0"/>
                        <a:t>메인페이지로 이동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8005049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1770608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827257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054949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" y="1837293"/>
            <a:ext cx="7200000" cy="4477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376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8345664"/>
              </p:ext>
            </p:extLst>
          </p:nvPr>
        </p:nvGraphicFramePr>
        <p:xfrm>
          <a:off x="358140" y="345599"/>
          <a:ext cx="11346180" cy="645001"/>
        </p:xfrm>
        <a:graphic>
          <a:graphicData uri="http://schemas.openxmlformats.org/drawingml/2006/table">
            <a:tbl>
              <a:tblPr/>
              <a:tblGrid>
                <a:gridCol w="2857500">
                  <a:extLst>
                    <a:ext uri="{9D8B030D-6E8A-4147-A177-3AD203B41FA5}">
                      <a16:colId xmlns:a16="http://schemas.microsoft.com/office/drawing/2014/main" val="515249827"/>
                    </a:ext>
                  </a:extLst>
                </a:gridCol>
                <a:gridCol w="2636520">
                  <a:extLst>
                    <a:ext uri="{9D8B030D-6E8A-4147-A177-3AD203B41FA5}">
                      <a16:colId xmlns:a16="http://schemas.microsoft.com/office/drawing/2014/main" val="1749535742"/>
                    </a:ext>
                  </a:extLst>
                </a:gridCol>
                <a:gridCol w="5852160">
                  <a:extLst>
                    <a:ext uri="{9D8B030D-6E8A-4147-A177-3AD203B41FA5}">
                      <a16:colId xmlns:a16="http://schemas.microsoft.com/office/drawing/2014/main" val="85112212"/>
                    </a:ext>
                  </a:extLst>
                </a:gridCol>
              </a:tblGrid>
              <a:tr h="340201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effectLst/>
                        </a:rPr>
                        <a:t>Page</a:t>
                      </a:r>
                      <a:r>
                        <a:rPr lang="en-US" sz="1600" b="1" baseline="0" dirty="0" smtClean="0">
                          <a:effectLst/>
                        </a:rPr>
                        <a:t> title</a:t>
                      </a:r>
                      <a:endParaRPr 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ID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Path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52876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effectLst/>
                        </a:rPr>
                        <a:t>회원 가입 </a:t>
                      </a:r>
                      <a:endParaRPr lang="ko-KR" altLang="en-US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effectLst/>
                        </a:rPr>
                        <a:t>UI-A-1111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effectLst/>
                        </a:rPr>
                        <a:t>회원가입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0168865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647700" y="1226820"/>
            <a:ext cx="3489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Screen</a:t>
            </a:r>
            <a:endParaRPr lang="ko-KR" altLang="en-US" b="1" dirty="0"/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1870360"/>
              </p:ext>
            </p:extLst>
          </p:nvPr>
        </p:nvGraphicFramePr>
        <p:xfrm>
          <a:off x="8113394" y="1837293"/>
          <a:ext cx="3590926" cy="40005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795463">
                  <a:extLst>
                    <a:ext uri="{9D8B030D-6E8A-4147-A177-3AD203B41FA5}">
                      <a16:colId xmlns:a16="http://schemas.microsoft.com/office/drawing/2014/main" val="4172921512"/>
                    </a:ext>
                  </a:extLst>
                </a:gridCol>
                <a:gridCol w="1795463">
                  <a:extLst>
                    <a:ext uri="{9D8B030D-6E8A-4147-A177-3AD203B41FA5}">
                      <a16:colId xmlns:a16="http://schemas.microsoft.com/office/drawing/2014/main" val="600756955"/>
                    </a:ext>
                  </a:extLst>
                </a:gridCol>
              </a:tblGrid>
              <a:tr h="57150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DESCRIBTION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3385098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1.</a:t>
                      </a:r>
                      <a:r>
                        <a:rPr lang="ko-KR" altLang="en-US" sz="1200" dirty="0" smtClean="0"/>
                        <a:t>이메일 주소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200" dirty="0" smtClean="0"/>
                        <a:t>- </a:t>
                      </a:r>
                      <a:r>
                        <a:rPr lang="ko-KR" altLang="en-US" sz="1200" dirty="0" smtClean="0"/>
                        <a:t>이메일 형식 체크</a:t>
                      </a:r>
                      <a:endParaRPr lang="en-US" altLang="ko-KR" sz="1200" dirty="0" smtClean="0"/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200" dirty="0" smtClean="0"/>
                        <a:t>- </a:t>
                      </a:r>
                      <a:r>
                        <a:rPr lang="ko-KR" altLang="en-US" sz="1200" dirty="0" smtClean="0"/>
                        <a:t>이메일 중복 체크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2642451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2. </a:t>
                      </a:r>
                      <a:r>
                        <a:rPr lang="ko-KR" altLang="en-US" sz="1200" dirty="0" smtClean="0"/>
                        <a:t>이메일</a:t>
                      </a:r>
                      <a:r>
                        <a:rPr lang="ko-KR" altLang="en-US" sz="1200" baseline="0" dirty="0" smtClean="0"/>
                        <a:t> 인증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- </a:t>
                      </a:r>
                      <a:r>
                        <a:rPr lang="ko-KR" altLang="en-US" sz="1200" dirty="0" smtClean="0"/>
                        <a:t>메일 수신 여부  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3919736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3. </a:t>
                      </a:r>
                      <a:r>
                        <a:rPr lang="ko-KR" altLang="en-US" sz="1200" dirty="0" smtClean="0"/>
                        <a:t>비밀번호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-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대소문자</a:t>
                      </a:r>
                      <a:r>
                        <a:rPr lang="en-US" altLang="ko-KR" sz="1200" baseline="0" dirty="0" smtClean="0"/>
                        <a:t>(</a:t>
                      </a:r>
                      <a:r>
                        <a:rPr lang="ko-KR" altLang="en-US" sz="1200" baseline="0" dirty="0" smtClean="0"/>
                        <a:t>영어</a:t>
                      </a:r>
                      <a:r>
                        <a:rPr lang="en-US" altLang="ko-KR" sz="1200" baseline="0" dirty="0" smtClean="0"/>
                        <a:t>),</a:t>
                      </a:r>
                      <a:r>
                        <a:rPr lang="ko-KR" altLang="en-US" sz="1200" baseline="0" dirty="0" smtClean="0"/>
                        <a:t>숫자</a:t>
                      </a:r>
                      <a:r>
                        <a:rPr lang="en-US" altLang="ko-KR" sz="1200" baseline="0" dirty="0" smtClean="0"/>
                        <a:t>,</a:t>
                      </a:r>
                      <a:r>
                        <a:rPr lang="ko-KR" altLang="en-US" sz="1200" baseline="0" dirty="0" smtClean="0"/>
                        <a:t>조합 </a:t>
                      </a:r>
                      <a:r>
                        <a:rPr lang="en-US" altLang="ko-KR" sz="1200" baseline="0" dirty="0" smtClean="0"/>
                        <a:t>8</a:t>
                      </a:r>
                      <a:r>
                        <a:rPr lang="ko-KR" altLang="en-US" sz="1200" baseline="0" dirty="0" smtClean="0"/>
                        <a:t>자리 이상 입력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6804564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4. </a:t>
                      </a:r>
                      <a:r>
                        <a:rPr lang="ko-KR" altLang="en-US" sz="1200" dirty="0" smtClean="0"/>
                        <a:t>비밀번호 확인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- </a:t>
                      </a:r>
                      <a:r>
                        <a:rPr lang="ko-KR" altLang="en-US" sz="1200" dirty="0" smtClean="0"/>
                        <a:t>비밀번호 </a:t>
                      </a:r>
                      <a:r>
                        <a:rPr lang="ko-KR" altLang="en-US" sz="1200" dirty="0" err="1" smtClean="0"/>
                        <a:t>일치여부</a:t>
                      </a:r>
                      <a:r>
                        <a:rPr lang="ko-KR" altLang="en-US" sz="1200" dirty="0" smtClean="0"/>
                        <a:t> 확인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6346196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5. </a:t>
                      </a:r>
                      <a:r>
                        <a:rPr lang="ko-KR" altLang="en-US" sz="1200" dirty="0" smtClean="0"/>
                        <a:t>가입 완료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- </a:t>
                      </a:r>
                      <a:r>
                        <a:rPr lang="ko-KR" altLang="en-US" sz="1200" dirty="0" smtClean="0"/>
                        <a:t>올바른 데이터일 경우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로그인 페이지로 이동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2374763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6.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로그인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- </a:t>
                      </a:r>
                      <a:r>
                        <a:rPr lang="ko-KR" altLang="en-US" sz="1200" dirty="0" smtClean="0"/>
                        <a:t>클릭 시 로그인 페이지로 이동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3490749"/>
                  </a:ext>
                </a:extLst>
              </a:tr>
            </a:tbl>
          </a:graphicData>
        </a:graphic>
      </p:graphicFrame>
      <p:pic>
        <p:nvPicPr>
          <p:cNvPr id="12" name="그림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" y="1837293"/>
            <a:ext cx="7200000" cy="450000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" y="1832372"/>
            <a:ext cx="7200000" cy="4470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068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8939663"/>
              </p:ext>
            </p:extLst>
          </p:nvPr>
        </p:nvGraphicFramePr>
        <p:xfrm>
          <a:off x="358140" y="345599"/>
          <a:ext cx="11346180" cy="640080"/>
        </p:xfrm>
        <a:graphic>
          <a:graphicData uri="http://schemas.openxmlformats.org/drawingml/2006/table">
            <a:tbl>
              <a:tblPr/>
              <a:tblGrid>
                <a:gridCol w="2857500">
                  <a:extLst>
                    <a:ext uri="{9D8B030D-6E8A-4147-A177-3AD203B41FA5}">
                      <a16:colId xmlns:a16="http://schemas.microsoft.com/office/drawing/2014/main" val="515249827"/>
                    </a:ext>
                  </a:extLst>
                </a:gridCol>
                <a:gridCol w="2636520">
                  <a:extLst>
                    <a:ext uri="{9D8B030D-6E8A-4147-A177-3AD203B41FA5}">
                      <a16:colId xmlns:a16="http://schemas.microsoft.com/office/drawing/2014/main" val="1749535742"/>
                    </a:ext>
                  </a:extLst>
                </a:gridCol>
                <a:gridCol w="5852160">
                  <a:extLst>
                    <a:ext uri="{9D8B030D-6E8A-4147-A177-3AD203B41FA5}">
                      <a16:colId xmlns:a16="http://schemas.microsoft.com/office/drawing/2014/main" val="8511221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effectLst/>
                        </a:rPr>
                        <a:t>Page</a:t>
                      </a:r>
                      <a:r>
                        <a:rPr lang="en-US" sz="1600" b="1" baseline="0" dirty="0" smtClean="0">
                          <a:effectLst/>
                        </a:rPr>
                        <a:t> title</a:t>
                      </a:r>
                      <a:endParaRPr 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ID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Path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52876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effectLst/>
                        </a:rPr>
                        <a:t>이메일 </a:t>
                      </a:r>
                      <a:r>
                        <a:rPr lang="ko-KR" altLang="en-US" sz="1400" dirty="0" smtClean="0">
                          <a:effectLst/>
                        </a:rPr>
                        <a:t>인증 </a:t>
                      </a:r>
                      <a:endParaRPr lang="ko-KR" altLang="en-US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effectLst/>
                        </a:rPr>
                        <a:t>UI-A-1112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effectLst/>
                        </a:rPr>
                        <a:t>회원가입 </a:t>
                      </a:r>
                      <a:r>
                        <a:rPr lang="en-US" altLang="ko-KR" sz="1400" dirty="0" smtClean="0">
                          <a:effectLst/>
                        </a:rPr>
                        <a:t>&gt; </a:t>
                      </a:r>
                      <a:r>
                        <a:rPr lang="ko-KR" altLang="en-US" sz="1400" dirty="0" smtClean="0">
                          <a:effectLst/>
                        </a:rPr>
                        <a:t>이메일 인증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0168865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647700" y="1226820"/>
            <a:ext cx="3489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Screen</a:t>
            </a:r>
            <a:endParaRPr lang="ko-KR" altLang="en-US" b="1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588970"/>
              </p:ext>
            </p:extLst>
          </p:nvPr>
        </p:nvGraphicFramePr>
        <p:xfrm>
          <a:off x="8113394" y="1817211"/>
          <a:ext cx="3590926" cy="3472241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795463">
                  <a:extLst>
                    <a:ext uri="{9D8B030D-6E8A-4147-A177-3AD203B41FA5}">
                      <a16:colId xmlns:a16="http://schemas.microsoft.com/office/drawing/2014/main" val="1369789234"/>
                    </a:ext>
                  </a:extLst>
                </a:gridCol>
                <a:gridCol w="1795463">
                  <a:extLst>
                    <a:ext uri="{9D8B030D-6E8A-4147-A177-3AD203B41FA5}">
                      <a16:colId xmlns:a16="http://schemas.microsoft.com/office/drawing/2014/main" val="536856391"/>
                    </a:ext>
                  </a:extLst>
                </a:gridCol>
              </a:tblGrid>
              <a:tr h="57150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DESCRIBTION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125902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r>
                        <a:rPr lang="en-US" altLang="ko-KR" sz="1200" dirty="0" smtClean="0"/>
                        <a:t>1. </a:t>
                      </a:r>
                      <a:r>
                        <a:rPr lang="ko-KR" altLang="en-US" sz="1200" dirty="0" smtClean="0"/>
                        <a:t>이메일 입력 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200" dirty="0" smtClean="0"/>
                        <a:t>-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이메일 형식 일치 여부 확인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8988690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2. </a:t>
                      </a:r>
                      <a:r>
                        <a:rPr lang="ko-KR" altLang="en-US" sz="1200" dirty="0" smtClean="0"/>
                        <a:t>인증코드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- </a:t>
                      </a:r>
                      <a:r>
                        <a:rPr lang="ko-KR" altLang="en-US" sz="1200" dirty="0" smtClean="0"/>
                        <a:t>인증코드 일치 여부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8005049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3. </a:t>
                      </a:r>
                      <a:r>
                        <a:rPr lang="ko-KR" altLang="en-US" sz="1200" dirty="0" smtClean="0"/>
                        <a:t>뒤로 가기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200" dirty="0" smtClean="0"/>
                        <a:t>회원가입 페이지로 이동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1770608"/>
                  </a:ext>
                </a:extLst>
              </a:tr>
              <a:tr h="61474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827257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054949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" y="1817211"/>
            <a:ext cx="7200000" cy="4479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284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4827080"/>
              </p:ext>
            </p:extLst>
          </p:nvPr>
        </p:nvGraphicFramePr>
        <p:xfrm>
          <a:off x="358140" y="345599"/>
          <a:ext cx="11346180" cy="640080"/>
        </p:xfrm>
        <a:graphic>
          <a:graphicData uri="http://schemas.openxmlformats.org/drawingml/2006/table">
            <a:tbl>
              <a:tblPr/>
              <a:tblGrid>
                <a:gridCol w="2857500">
                  <a:extLst>
                    <a:ext uri="{9D8B030D-6E8A-4147-A177-3AD203B41FA5}">
                      <a16:colId xmlns:a16="http://schemas.microsoft.com/office/drawing/2014/main" val="515249827"/>
                    </a:ext>
                  </a:extLst>
                </a:gridCol>
                <a:gridCol w="2636520">
                  <a:extLst>
                    <a:ext uri="{9D8B030D-6E8A-4147-A177-3AD203B41FA5}">
                      <a16:colId xmlns:a16="http://schemas.microsoft.com/office/drawing/2014/main" val="1749535742"/>
                    </a:ext>
                  </a:extLst>
                </a:gridCol>
                <a:gridCol w="5852160">
                  <a:extLst>
                    <a:ext uri="{9D8B030D-6E8A-4147-A177-3AD203B41FA5}">
                      <a16:colId xmlns:a16="http://schemas.microsoft.com/office/drawing/2014/main" val="8511221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effectLst/>
                        </a:rPr>
                        <a:t>Page</a:t>
                      </a:r>
                      <a:r>
                        <a:rPr lang="en-US" sz="1600" b="1" baseline="0" dirty="0" smtClean="0">
                          <a:effectLst/>
                        </a:rPr>
                        <a:t> title</a:t>
                      </a:r>
                      <a:endParaRPr 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ID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Path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52876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effectLst/>
                        </a:rPr>
                        <a:t>회원 </a:t>
                      </a:r>
                      <a:r>
                        <a:rPr lang="ko-KR" altLang="en-US" sz="1400" dirty="0" smtClean="0">
                          <a:effectLst/>
                        </a:rPr>
                        <a:t>가입</a:t>
                      </a:r>
                      <a:endParaRPr lang="ko-KR" altLang="en-US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effectLst/>
                        </a:rPr>
                        <a:t>UI-A-1111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effectLst/>
                        </a:rPr>
                        <a:t>회원가입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0168865"/>
                  </a:ext>
                </a:extLst>
              </a:tr>
            </a:tbl>
          </a:graphicData>
        </a:graphic>
      </p:graphicFrame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1731963" y="181768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5065661"/>
              </p:ext>
            </p:extLst>
          </p:nvPr>
        </p:nvGraphicFramePr>
        <p:xfrm>
          <a:off x="1519860" y="1874183"/>
          <a:ext cx="9152280" cy="4795468"/>
        </p:xfrm>
        <a:graphic>
          <a:graphicData uri="http://schemas.openxmlformats.org/drawingml/2006/table">
            <a:tbl>
              <a:tblPr/>
              <a:tblGrid>
                <a:gridCol w="720420">
                  <a:extLst>
                    <a:ext uri="{9D8B030D-6E8A-4147-A177-3AD203B41FA5}">
                      <a16:colId xmlns:a16="http://schemas.microsoft.com/office/drawing/2014/main" val="2253537751"/>
                    </a:ext>
                  </a:extLst>
                </a:gridCol>
                <a:gridCol w="2940492">
                  <a:extLst>
                    <a:ext uri="{9D8B030D-6E8A-4147-A177-3AD203B41FA5}">
                      <a16:colId xmlns:a16="http://schemas.microsoft.com/office/drawing/2014/main" val="3086551818"/>
                    </a:ext>
                  </a:extLst>
                </a:gridCol>
                <a:gridCol w="1067628">
                  <a:extLst>
                    <a:ext uri="{9D8B030D-6E8A-4147-A177-3AD203B41FA5}">
                      <a16:colId xmlns:a16="http://schemas.microsoft.com/office/drawing/2014/main" val="3302926764"/>
                    </a:ext>
                  </a:extLst>
                </a:gridCol>
                <a:gridCol w="1554480">
                  <a:extLst>
                    <a:ext uri="{9D8B030D-6E8A-4147-A177-3AD203B41FA5}">
                      <a16:colId xmlns:a16="http://schemas.microsoft.com/office/drawing/2014/main" val="345683347"/>
                    </a:ext>
                  </a:extLst>
                </a:gridCol>
                <a:gridCol w="2869260">
                  <a:extLst>
                    <a:ext uri="{9D8B030D-6E8A-4147-A177-3AD203B41FA5}">
                      <a16:colId xmlns:a16="http://schemas.microsoft.com/office/drawing/2014/main" val="268148528"/>
                    </a:ext>
                  </a:extLst>
                </a:gridCol>
              </a:tblGrid>
              <a:tr h="172256"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effectLst/>
                        </a:rPr>
                        <a:t>No</a:t>
                      </a:r>
                    </a:p>
                  </a:txBody>
                  <a:tcPr marL="37447" marR="37447" marT="18723" marB="18723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effectLst/>
                        </a:rPr>
                        <a:t>When</a:t>
                      </a:r>
                    </a:p>
                  </a:txBody>
                  <a:tcPr marL="37447" marR="37447" marT="18723" marB="18723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effectLst/>
                        </a:rPr>
                        <a:t>Given#1</a:t>
                      </a:r>
                    </a:p>
                  </a:txBody>
                  <a:tcPr marL="37447" marR="37447" marT="18723" marB="18723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effectLst/>
                        </a:rPr>
                        <a:t>Given#2</a:t>
                      </a:r>
                    </a:p>
                  </a:txBody>
                  <a:tcPr marL="37447" marR="37447" marT="18723" marB="18723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effectLst/>
                        </a:rPr>
                        <a:t>Then</a:t>
                      </a:r>
                    </a:p>
                  </a:txBody>
                  <a:tcPr marL="37447" marR="37447" marT="18723" marB="18723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3195424"/>
                  </a:ext>
                </a:extLst>
              </a:tr>
              <a:tr h="29208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 smtClean="0">
                          <a:effectLst/>
                        </a:rPr>
                        <a:t>1</a:t>
                      </a:r>
                      <a:endParaRPr lang="en-US" altLang="ko-KR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 smtClean="0"/>
                        <a:t>이메일 입력</a:t>
                      </a:r>
                      <a:r>
                        <a:rPr lang="en-US" altLang="ko-KR" sz="1100" dirty="0" smtClean="0"/>
                        <a:t>: YES</a:t>
                      </a:r>
                      <a:r>
                        <a:rPr lang="ko-KR" altLang="en-US" sz="1100" dirty="0" smtClean="0"/>
                        <a:t> </a:t>
                      </a:r>
                      <a:endParaRPr lang="en-US" altLang="ko-KR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 smtClean="0">
                          <a:effectLst/>
                        </a:rPr>
                        <a:t>이메일이 형식에 맞지 않음</a:t>
                      </a:r>
                    </a:p>
                    <a:p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 smtClean="0">
                          <a:effectLst/>
                        </a:rPr>
                        <a:t>이메일이 데이터 안에 중복됨</a:t>
                      </a:r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smtClean="0">
                          <a:effectLst/>
                        </a:rPr>
                        <a:t>-</a:t>
                      </a:r>
                      <a:r>
                        <a:rPr lang="en-US" altLang="ko-KR" sz="1100" baseline="0" dirty="0" smtClean="0">
                          <a:effectLst/>
                        </a:rPr>
                        <a:t> </a:t>
                      </a:r>
                      <a:r>
                        <a:rPr lang="en-US" altLang="ko-KR" sz="1100" dirty="0" smtClean="0">
                          <a:effectLst/>
                        </a:rPr>
                        <a:t> </a:t>
                      </a:r>
                      <a:r>
                        <a:rPr lang="ko-KR" altLang="en-US" sz="1100" dirty="0" smtClean="0"/>
                        <a:t>“이미 가입된 이메일 입니다</a:t>
                      </a:r>
                      <a:r>
                        <a:rPr lang="en-US" altLang="ko-KR" sz="1100" dirty="0" smtClean="0"/>
                        <a:t>.”</a:t>
                      </a:r>
                      <a:r>
                        <a:rPr lang="ko-KR" altLang="en-US" sz="1100" dirty="0" smtClean="0"/>
                        <a:t>라는 팝업 창 출력</a:t>
                      </a:r>
                      <a:endParaRPr lang="ko-KR" altLang="en-US" sz="1100" dirty="0" smtClean="0">
                        <a:effectLst/>
                      </a:endParaRPr>
                    </a:p>
                    <a:p>
                      <a:pPr marL="171450" indent="-171450">
                        <a:buFontTx/>
                        <a:buChar char="-"/>
                      </a:pPr>
                      <a:endParaRPr lang="en-US" altLang="ko-KR" sz="1100" dirty="0" smtClean="0"/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6539401"/>
                  </a:ext>
                </a:extLst>
              </a:tr>
              <a:tr h="29208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 smtClean="0">
                          <a:effectLst/>
                        </a:rPr>
                        <a:t>2</a:t>
                      </a:r>
                      <a:endParaRPr lang="en-US" altLang="ko-KR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 smtClean="0">
                          <a:effectLst/>
                        </a:rPr>
                        <a:t>이메일 입력</a:t>
                      </a:r>
                      <a:r>
                        <a:rPr lang="en-US" altLang="ko-KR" sz="1100" dirty="0" smtClean="0">
                          <a:effectLst/>
                        </a:rPr>
                        <a:t>: NO</a:t>
                      </a:r>
                      <a:endParaRPr lang="en-US" altLang="ko-KR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Tx/>
                        <a:buChar char="-"/>
                      </a:pPr>
                      <a:r>
                        <a:rPr lang="en-US" altLang="ko-KR" sz="1100" dirty="0" smtClean="0"/>
                        <a:t>“</a:t>
                      </a:r>
                      <a:r>
                        <a:rPr lang="ko-KR" altLang="en-US" sz="1100" dirty="0" smtClean="0"/>
                        <a:t>이메일을 작성 바랍니다</a:t>
                      </a:r>
                      <a:r>
                        <a:rPr lang="en-US" altLang="ko-KR" sz="1100" dirty="0" smtClean="0"/>
                        <a:t>” </a:t>
                      </a:r>
                      <a:r>
                        <a:rPr lang="ko-KR" altLang="en-US" sz="1100" dirty="0" smtClean="0"/>
                        <a:t>라는 팝업 창 출력</a:t>
                      </a:r>
                      <a:endParaRPr lang="en-US" altLang="ko-KR" sz="1100" dirty="0" smtClean="0"/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2077259"/>
                  </a:ext>
                </a:extLst>
              </a:tr>
              <a:tr h="42689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 smtClean="0">
                          <a:effectLst/>
                        </a:rPr>
                        <a:t>3</a:t>
                      </a:r>
                      <a:endParaRPr lang="en-US" altLang="ko-KR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 smtClean="0">
                          <a:effectLst/>
                        </a:rPr>
                        <a:t>이메일 인증</a:t>
                      </a:r>
                      <a:r>
                        <a:rPr lang="en-US" altLang="ko-KR" sz="1100" dirty="0" smtClean="0">
                          <a:effectLst/>
                        </a:rPr>
                        <a:t>: YES / </a:t>
                      </a:r>
                      <a:r>
                        <a:rPr lang="ko-KR" altLang="en-US" sz="1100" dirty="0" smtClean="0">
                          <a:effectLst/>
                        </a:rPr>
                        <a:t>인증번호 입력 </a:t>
                      </a:r>
                      <a:r>
                        <a:rPr lang="en-US" altLang="ko-KR" sz="1100" dirty="0" smtClean="0">
                          <a:effectLst/>
                        </a:rPr>
                        <a:t>: YES</a:t>
                      </a:r>
                      <a:endParaRPr lang="en-US" altLang="ko-KR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 smtClean="0">
                          <a:effectLst/>
                        </a:rPr>
                        <a:t>중복된 이메일이 존재함</a:t>
                      </a:r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altLang="ko-KR" sz="1100" dirty="0" smtClean="0">
                          <a:effectLst/>
                        </a:rPr>
                        <a:t>-</a:t>
                      </a:r>
                      <a:r>
                        <a:rPr lang="en-US" altLang="ko-KR" sz="1100" dirty="0" smtClean="0"/>
                        <a:t> “</a:t>
                      </a:r>
                      <a:r>
                        <a:rPr lang="ko-KR" altLang="en-US" sz="1100" dirty="0" smtClean="0"/>
                        <a:t>인증번호가 일치하지 않습니다</a:t>
                      </a:r>
                      <a:r>
                        <a:rPr lang="en-US" altLang="ko-KR" sz="1100" dirty="0" smtClean="0"/>
                        <a:t>.” </a:t>
                      </a:r>
                      <a:r>
                        <a:rPr lang="ko-KR" altLang="en-US" sz="1100" dirty="0" smtClean="0"/>
                        <a:t>팝업 창 출력</a:t>
                      </a:r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2428821"/>
                  </a:ext>
                </a:extLst>
              </a:tr>
              <a:tr h="42689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 smtClean="0">
                          <a:effectLst/>
                        </a:rPr>
                        <a:t>4</a:t>
                      </a:r>
                      <a:endParaRPr lang="en-US" altLang="ko-KR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 smtClean="0">
                          <a:effectLst/>
                        </a:rPr>
                        <a:t>이메일 인증</a:t>
                      </a:r>
                      <a:r>
                        <a:rPr lang="en-US" altLang="ko-KR" sz="1100" dirty="0" smtClean="0">
                          <a:effectLst/>
                        </a:rPr>
                        <a:t>: YES / </a:t>
                      </a:r>
                      <a:r>
                        <a:rPr lang="ko-KR" altLang="en-US" sz="1100" dirty="0" smtClean="0">
                          <a:effectLst/>
                        </a:rPr>
                        <a:t>인증번호 입력 </a:t>
                      </a:r>
                      <a:r>
                        <a:rPr lang="en-US" altLang="ko-KR" sz="1100" dirty="0" smtClean="0">
                          <a:effectLst/>
                        </a:rPr>
                        <a:t>: YES</a:t>
                      </a:r>
                      <a:endParaRPr lang="en-US" altLang="ko-KR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 smtClean="0">
                          <a:effectLst/>
                        </a:rPr>
                        <a:t>입력 시간 제한 초과</a:t>
                      </a:r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ko-KR" altLang="en-US" sz="1100" dirty="0" smtClean="0"/>
                        <a:t>“인증번호 입력 제한시간이 초과되었습니다 </a:t>
                      </a:r>
                      <a:r>
                        <a:rPr lang="en-US" altLang="ko-KR" sz="1100" dirty="0" smtClean="0"/>
                        <a:t>.” </a:t>
                      </a:r>
                      <a:r>
                        <a:rPr lang="ko-KR" altLang="en-US" sz="1100" dirty="0" smtClean="0"/>
                        <a:t>팝업 창 출력</a:t>
                      </a:r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1157392"/>
                  </a:ext>
                </a:extLst>
              </a:tr>
              <a:tr h="29208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 smtClean="0">
                          <a:effectLst/>
                        </a:rPr>
                        <a:t>5</a:t>
                      </a:r>
                      <a:endParaRPr lang="en-US" altLang="ko-KR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 smtClean="0"/>
                        <a:t>비밀번호 입력</a:t>
                      </a:r>
                      <a:r>
                        <a:rPr lang="en-US" altLang="ko-KR" sz="1100" dirty="0" smtClean="0"/>
                        <a:t>:YES / </a:t>
                      </a:r>
                      <a:r>
                        <a:rPr lang="ko-KR" altLang="en-US" sz="1100" dirty="0" smtClean="0"/>
                        <a:t>비밀번호 재입력</a:t>
                      </a:r>
                      <a:r>
                        <a:rPr lang="en-US" altLang="ko-KR" sz="1100" dirty="0" smtClean="0"/>
                        <a:t>:NO</a:t>
                      </a:r>
                      <a:endParaRPr lang="en-US" altLang="ko-KR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altLang="ko-KR" sz="1100" dirty="0" smtClean="0">
                          <a:effectLst/>
                        </a:rPr>
                        <a:t>- </a:t>
                      </a:r>
                      <a:r>
                        <a:rPr lang="ko-KR" altLang="en-US" sz="1100" dirty="0" smtClean="0">
                          <a:effectLst/>
                        </a:rPr>
                        <a:t>한번 더 입력하세요 메시지 출력</a:t>
                      </a:r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9292147"/>
                  </a:ext>
                </a:extLst>
              </a:tr>
              <a:tr h="42689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 smtClean="0">
                          <a:effectLst/>
                        </a:rPr>
                        <a:t>6</a:t>
                      </a:r>
                      <a:endParaRPr lang="en-US" altLang="ko-KR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 smtClean="0"/>
                        <a:t>비밀번호 입력</a:t>
                      </a:r>
                      <a:r>
                        <a:rPr lang="en-US" altLang="ko-KR" sz="1100" dirty="0" smtClean="0"/>
                        <a:t>:YES / </a:t>
                      </a:r>
                      <a:r>
                        <a:rPr lang="ko-KR" altLang="en-US" sz="1100" dirty="0" smtClean="0"/>
                        <a:t>비밀번호 재입력</a:t>
                      </a:r>
                      <a:r>
                        <a:rPr lang="en-US" altLang="ko-KR" sz="1100" dirty="0" smtClean="0"/>
                        <a:t>:Yes </a:t>
                      </a:r>
                      <a:endParaRPr lang="en-US" altLang="ko-KR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altLang="ko-KR" sz="1100" dirty="0" smtClean="0">
                          <a:effectLst/>
                        </a:rPr>
                        <a:t>- </a:t>
                      </a:r>
                      <a:r>
                        <a:rPr lang="ko-KR" altLang="en-US" sz="1100" dirty="0" smtClean="0">
                          <a:effectLst/>
                        </a:rPr>
                        <a:t>로그인 페이지로 이동</a:t>
                      </a:r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6816570"/>
                  </a:ext>
                </a:extLst>
              </a:tr>
              <a:tr h="426895">
                <a:tc>
                  <a:txBody>
                    <a:bodyPr/>
                    <a:lstStyle/>
                    <a:p>
                      <a:pPr algn="ctr"/>
                      <a:endParaRPr lang="en-US" altLang="ko-KR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altLang="ko-KR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3070194"/>
                  </a:ext>
                </a:extLst>
              </a:tr>
              <a:tr h="426895">
                <a:tc>
                  <a:txBody>
                    <a:bodyPr/>
                    <a:lstStyle/>
                    <a:p>
                      <a:pPr algn="ctr"/>
                      <a:endParaRPr lang="en-US" altLang="ko-KR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altLang="ko-KR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100" dirty="0" smtClean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1455299"/>
                  </a:ext>
                </a:extLst>
              </a:tr>
              <a:tr h="426895">
                <a:tc>
                  <a:txBody>
                    <a:bodyPr/>
                    <a:lstStyle/>
                    <a:p>
                      <a:pPr algn="ctr"/>
                      <a:endParaRPr lang="en-US" altLang="ko-KR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altLang="ko-KR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100" dirty="0" smtClean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0103545"/>
                  </a:ext>
                </a:extLst>
              </a:tr>
              <a:tr h="426895">
                <a:tc>
                  <a:txBody>
                    <a:bodyPr/>
                    <a:lstStyle/>
                    <a:p>
                      <a:pPr algn="ctr"/>
                      <a:endParaRPr lang="en-US" altLang="ko-KR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altLang="ko-KR" sz="110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100" dirty="0" smtClean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9537471"/>
                  </a:ext>
                </a:extLst>
              </a:tr>
              <a:tr h="426895">
                <a:tc>
                  <a:txBody>
                    <a:bodyPr/>
                    <a:lstStyle/>
                    <a:p>
                      <a:pPr algn="ctr"/>
                      <a:endParaRPr lang="en-US" altLang="ko-KR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altLang="ko-KR" sz="110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100" dirty="0" smtClean="0">
                        <a:effectLst/>
                      </a:endParaRPr>
                    </a:p>
                  </a:txBody>
                  <a:tcPr marL="44936" marR="44936" marT="22468" marB="22468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12059060"/>
                  </a:ext>
                </a:extLst>
              </a:tr>
            </a:tbl>
          </a:graphicData>
        </a:graphic>
      </p:graphicFrame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3511550" y="17907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47700" y="1226820"/>
            <a:ext cx="3489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Check list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022376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8986325"/>
              </p:ext>
            </p:extLst>
          </p:nvPr>
        </p:nvGraphicFramePr>
        <p:xfrm>
          <a:off x="358140" y="345599"/>
          <a:ext cx="11346180" cy="640080"/>
        </p:xfrm>
        <a:graphic>
          <a:graphicData uri="http://schemas.openxmlformats.org/drawingml/2006/table">
            <a:tbl>
              <a:tblPr/>
              <a:tblGrid>
                <a:gridCol w="2857500">
                  <a:extLst>
                    <a:ext uri="{9D8B030D-6E8A-4147-A177-3AD203B41FA5}">
                      <a16:colId xmlns:a16="http://schemas.microsoft.com/office/drawing/2014/main" val="515249827"/>
                    </a:ext>
                  </a:extLst>
                </a:gridCol>
                <a:gridCol w="2636520">
                  <a:extLst>
                    <a:ext uri="{9D8B030D-6E8A-4147-A177-3AD203B41FA5}">
                      <a16:colId xmlns:a16="http://schemas.microsoft.com/office/drawing/2014/main" val="1749535742"/>
                    </a:ext>
                  </a:extLst>
                </a:gridCol>
                <a:gridCol w="5852160">
                  <a:extLst>
                    <a:ext uri="{9D8B030D-6E8A-4147-A177-3AD203B41FA5}">
                      <a16:colId xmlns:a16="http://schemas.microsoft.com/office/drawing/2014/main" val="8511221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effectLst/>
                        </a:rPr>
                        <a:t>Page</a:t>
                      </a:r>
                      <a:r>
                        <a:rPr lang="en-US" sz="1600" b="1" baseline="0" dirty="0" smtClean="0">
                          <a:effectLst/>
                        </a:rPr>
                        <a:t> title</a:t>
                      </a:r>
                      <a:endParaRPr 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ID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Path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52876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effectLst/>
                        </a:rPr>
                        <a:t>이메일 인증 </a:t>
                      </a:r>
                      <a:r>
                        <a:rPr lang="ko-KR" altLang="en-US" sz="1400" dirty="0" err="1" smtClean="0">
                          <a:effectLst/>
                        </a:rPr>
                        <a:t>성공창</a:t>
                      </a:r>
                      <a:endParaRPr lang="ko-KR" altLang="en-US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effectLst/>
                        </a:rPr>
                        <a:t>UI-A-1113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effectLst/>
                        </a:rPr>
                        <a:t>회원가입 </a:t>
                      </a:r>
                      <a:r>
                        <a:rPr lang="en-US" altLang="ko-KR" sz="1400" dirty="0" smtClean="0">
                          <a:effectLst/>
                        </a:rPr>
                        <a:t>&gt; </a:t>
                      </a:r>
                      <a:r>
                        <a:rPr lang="ko-KR" altLang="en-US" sz="1400" dirty="0" smtClean="0">
                          <a:effectLst/>
                        </a:rPr>
                        <a:t>로그인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0168865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647700" y="1226820"/>
            <a:ext cx="3489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Screen</a:t>
            </a:r>
            <a:endParaRPr lang="ko-KR" altLang="en-US" b="1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5547001"/>
              </p:ext>
            </p:extLst>
          </p:nvPr>
        </p:nvGraphicFramePr>
        <p:xfrm>
          <a:off x="8113394" y="1817211"/>
          <a:ext cx="3590926" cy="3472241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795463">
                  <a:extLst>
                    <a:ext uri="{9D8B030D-6E8A-4147-A177-3AD203B41FA5}">
                      <a16:colId xmlns:a16="http://schemas.microsoft.com/office/drawing/2014/main" val="1369789234"/>
                    </a:ext>
                  </a:extLst>
                </a:gridCol>
                <a:gridCol w="1795463">
                  <a:extLst>
                    <a:ext uri="{9D8B030D-6E8A-4147-A177-3AD203B41FA5}">
                      <a16:colId xmlns:a16="http://schemas.microsoft.com/office/drawing/2014/main" val="536856391"/>
                    </a:ext>
                  </a:extLst>
                </a:gridCol>
              </a:tblGrid>
              <a:tr h="57150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DESCRIBTION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125902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8988690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8005049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1770608"/>
                  </a:ext>
                </a:extLst>
              </a:tr>
              <a:tr h="61474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827257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054949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" y="1817211"/>
            <a:ext cx="7200000" cy="4484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386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1097794"/>
              </p:ext>
            </p:extLst>
          </p:nvPr>
        </p:nvGraphicFramePr>
        <p:xfrm>
          <a:off x="358140" y="345599"/>
          <a:ext cx="11346180" cy="640080"/>
        </p:xfrm>
        <a:graphic>
          <a:graphicData uri="http://schemas.openxmlformats.org/drawingml/2006/table">
            <a:tbl>
              <a:tblPr/>
              <a:tblGrid>
                <a:gridCol w="2857500">
                  <a:extLst>
                    <a:ext uri="{9D8B030D-6E8A-4147-A177-3AD203B41FA5}">
                      <a16:colId xmlns:a16="http://schemas.microsoft.com/office/drawing/2014/main" val="515249827"/>
                    </a:ext>
                  </a:extLst>
                </a:gridCol>
                <a:gridCol w="2636520">
                  <a:extLst>
                    <a:ext uri="{9D8B030D-6E8A-4147-A177-3AD203B41FA5}">
                      <a16:colId xmlns:a16="http://schemas.microsoft.com/office/drawing/2014/main" val="1749535742"/>
                    </a:ext>
                  </a:extLst>
                </a:gridCol>
                <a:gridCol w="5852160">
                  <a:extLst>
                    <a:ext uri="{9D8B030D-6E8A-4147-A177-3AD203B41FA5}">
                      <a16:colId xmlns:a16="http://schemas.microsoft.com/office/drawing/2014/main" val="8511221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effectLst/>
                        </a:rPr>
                        <a:t>Page</a:t>
                      </a:r>
                      <a:r>
                        <a:rPr lang="en-US" sz="1600" b="1" baseline="0" dirty="0" smtClean="0">
                          <a:effectLst/>
                        </a:rPr>
                        <a:t> title</a:t>
                      </a:r>
                      <a:endParaRPr 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ID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Path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52876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effectLst/>
                        </a:rPr>
                        <a:t>이메일 인증 </a:t>
                      </a:r>
                      <a:r>
                        <a:rPr lang="ko-KR" altLang="en-US" sz="1400" dirty="0" err="1" smtClean="0">
                          <a:effectLst/>
                        </a:rPr>
                        <a:t>실패창</a:t>
                      </a:r>
                      <a:endParaRPr lang="ko-KR" altLang="en-US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effectLst/>
                        </a:rPr>
                        <a:t>UI-A-1114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effectLst/>
                        </a:rPr>
                        <a:t>회원가입 </a:t>
                      </a:r>
                      <a:r>
                        <a:rPr lang="en-US" altLang="ko-KR" sz="1400" dirty="0" smtClean="0">
                          <a:effectLst/>
                        </a:rPr>
                        <a:t>&gt; </a:t>
                      </a:r>
                      <a:r>
                        <a:rPr lang="ko-KR" altLang="en-US" sz="1400" dirty="0" smtClean="0">
                          <a:effectLst/>
                        </a:rPr>
                        <a:t>로그인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0168865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647700" y="1226820"/>
            <a:ext cx="3489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Screen</a:t>
            </a:r>
            <a:endParaRPr lang="ko-KR" altLang="en-US" b="1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0184011"/>
              </p:ext>
            </p:extLst>
          </p:nvPr>
        </p:nvGraphicFramePr>
        <p:xfrm>
          <a:off x="8113394" y="1817211"/>
          <a:ext cx="3590926" cy="3472241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795463">
                  <a:extLst>
                    <a:ext uri="{9D8B030D-6E8A-4147-A177-3AD203B41FA5}">
                      <a16:colId xmlns:a16="http://schemas.microsoft.com/office/drawing/2014/main" val="1369789234"/>
                    </a:ext>
                  </a:extLst>
                </a:gridCol>
                <a:gridCol w="1795463">
                  <a:extLst>
                    <a:ext uri="{9D8B030D-6E8A-4147-A177-3AD203B41FA5}">
                      <a16:colId xmlns:a16="http://schemas.microsoft.com/office/drawing/2014/main" val="536856391"/>
                    </a:ext>
                  </a:extLst>
                </a:gridCol>
              </a:tblGrid>
              <a:tr h="57150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DESCRIBTION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125902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8988690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8005049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1770608"/>
                  </a:ext>
                </a:extLst>
              </a:tr>
              <a:tr h="61474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827257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054949"/>
                  </a:ext>
                </a:extLst>
              </a:tr>
            </a:tbl>
          </a:graphicData>
        </a:graphic>
      </p:graphicFrame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" y="1817211"/>
            <a:ext cx="7200000" cy="4466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838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1119</TotalTime>
  <Words>2287</Words>
  <Application>Microsoft Office PowerPoint</Application>
  <PresentationFormat>와이드스크린</PresentationFormat>
  <Paragraphs>762</Paragraphs>
  <Slides>40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40</vt:i4>
      </vt:variant>
    </vt:vector>
  </HeadingPairs>
  <TitlesOfParts>
    <vt:vector size="43" baseType="lpstr">
      <vt:lpstr>맑은 고딕</vt:lpstr>
      <vt:lpstr>Arial</vt:lpstr>
      <vt:lpstr>Office 테마</vt:lpstr>
      <vt:lpstr>화면 정의서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화면 정의서</dc:title>
  <dc:creator>multicampus</dc:creator>
  <cp:lastModifiedBy>multicampus</cp:lastModifiedBy>
  <cp:revision>62</cp:revision>
  <dcterms:created xsi:type="dcterms:W3CDTF">2020-12-22T01:47:24Z</dcterms:created>
  <dcterms:modified xsi:type="dcterms:W3CDTF">2021-03-16T13:42:12Z</dcterms:modified>
</cp:coreProperties>
</file>